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7E2BEC-7D0B-469C-B875-C1CF401687DD}" type="datetimeFigureOut">
              <a:rPr lang="es-AR" smtClean="0"/>
              <a:t>19/04/2018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CC4E4-C756-46A4-98B9-00933955A5C1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39507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CC4E4-C756-46A4-98B9-00933955A5C1}" type="slidenum">
              <a:rPr lang="es-AR" smtClean="0"/>
              <a:t>11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85892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E4497-711E-4B7F-8FC4-29629F903496}" type="datetime1">
              <a:rPr lang="es-ES" smtClean="0"/>
              <a:t>19/04/2018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EF7A-3383-48D4-A286-70A1E00C0379}" type="datetime1">
              <a:rPr lang="es-ES" smtClean="0"/>
              <a:t>19/04/2018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F33E-D39F-4852-BABD-B2FD78A0B8C2}" type="datetime1">
              <a:rPr lang="es-ES" smtClean="0"/>
              <a:t>19/04/2018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40779-2D53-4C59-BAE4-4DE1AF89BF88}" type="datetime1">
              <a:rPr lang="es-ES" smtClean="0"/>
              <a:t>19/04/2018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6846A-0C7B-427F-9922-15B8A73ED41E}" type="datetime1">
              <a:rPr lang="es-ES" smtClean="0"/>
              <a:t>19/04/2018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497A-4289-4D6A-8DA3-37162E874692}" type="datetime1">
              <a:rPr lang="es-ES" smtClean="0"/>
              <a:t>19/04/2018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EF96-74C5-43E4-AE88-FD1C9B1CBC72}" type="datetime1">
              <a:rPr lang="es-ES" smtClean="0"/>
              <a:t>19/04/2018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808E4-3E78-4BE5-BFA4-192A7F8801FB}" type="datetime1">
              <a:rPr lang="es-ES" smtClean="0"/>
              <a:t>19/04/2018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3B252-5907-4B75-8CFD-B4E003BB6DD4}" type="datetime1">
              <a:rPr lang="es-ES" smtClean="0"/>
              <a:t>19/04/2018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28950-E908-4E28-A8E7-A62FB933E496}" type="datetime1">
              <a:rPr lang="es-ES" smtClean="0"/>
              <a:t>19/04/2018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6AA4-95B1-4521-B149-064C9DDEC9F9}" type="datetime1">
              <a:rPr lang="es-ES" smtClean="0"/>
              <a:t>19/04/2018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A9BCE-F899-4134-A6A2-4D5B9404DE08}" type="datetime1">
              <a:rPr lang="es-ES" smtClean="0"/>
              <a:t>19/04/2018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Pal%C3%A9" TargetMode="External"/><Relationship Id="rId2" Type="http://schemas.openxmlformats.org/officeDocument/2006/relationships/hyperlink" Target="http://es.wikipedia.org/wiki/Real_Academia_Espa%C3%B1ol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Segunda_Guerra_Mundial" TargetMode="External"/><Relationship Id="rId5" Type="http://schemas.openxmlformats.org/officeDocument/2006/relationships/hyperlink" Target="http://es.wikipedia.org/wiki/Carretilla_elevadora" TargetMode="External"/><Relationship Id="rId4" Type="http://schemas.openxmlformats.org/officeDocument/2006/relationships/hyperlink" Target="http://es.wikipedia.org/wiki/Gr%C3%BAa_(m%C3%A1quina)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s.wikipedia.org/wiki/Remolqu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596" y="1285860"/>
            <a:ext cx="7772400" cy="1470025"/>
          </a:xfrm>
        </p:spPr>
        <p:txBody>
          <a:bodyPr/>
          <a:lstStyle/>
          <a:p>
            <a:r>
              <a:rPr lang="es-AR" dirty="0" smtClean="0"/>
              <a:t>Tipos de pallets </a:t>
            </a:r>
            <a:endParaRPr lang="es-AR" dirty="0"/>
          </a:p>
        </p:txBody>
      </p:sp>
      <p:pic>
        <p:nvPicPr>
          <p:cNvPr id="1026" name="Picture 2" descr="https://encrypted-tbn0.gstatic.com/images?q=tbn:ANd9GcR8MrEgOyssjOy98NNM0GHdmtZZyQ7-1XMnTnwA2Y3zscqF0MgN0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143248"/>
            <a:ext cx="5181621" cy="2873652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14290"/>
            <a:ext cx="3028976" cy="1386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pic>
        <p:nvPicPr>
          <p:cNvPr id="23554" name="Picture 2" descr="http://www.ahmsolution.com.br/blog/wp-content/uploads/2012/10/tipos-de-pallets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8194284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Normativa: norma NIMF 15 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La norma describe las medidas fitosanitarias para reducir el riesgo de introducción de plagas cuaternarias relacionadas con el embalaje de madera. </a:t>
            </a:r>
            <a:endParaRPr lang="es-AR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Medidas </a:t>
            </a:r>
            <a:endParaRPr lang="es-AR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pic>
        <p:nvPicPr>
          <p:cNvPr id="14338" name="Picture 2" descr="http://riquetransitos.com/wp-content/uploads/2012/03/Medidas-Palle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8048637" cy="4756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Pallet 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AR" dirty="0" smtClean="0"/>
              <a:t>Un </a:t>
            </a:r>
            <a:r>
              <a:rPr lang="es-AR" b="1" dirty="0" err="1" smtClean="0"/>
              <a:t>palet</a:t>
            </a:r>
            <a:r>
              <a:rPr lang="es-AR" dirty="0" smtClean="0"/>
              <a:t>, </a:t>
            </a:r>
            <a:r>
              <a:rPr lang="es-AR" b="1" dirty="0" smtClean="0"/>
              <a:t>palé</a:t>
            </a:r>
            <a:r>
              <a:rPr lang="es-AR" dirty="0" smtClean="0"/>
              <a:t> (único término reconocido por la </a:t>
            </a:r>
            <a:r>
              <a:rPr lang="es-AR" dirty="0" smtClean="0">
                <a:hlinkClick r:id="rId2" tooltip="Real Academia Española"/>
              </a:rPr>
              <a:t>Real Academia Española</a:t>
            </a:r>
            <a:r>
              <a:rPr lang="es-AR" dirty="0" smtClean="0"/>
              <a:t>),</a:t>
            </a:r>
            <a:r>
              <a:rPr lang="es-AR" baseline="30000" dirty="0" smtClean="0">
                <a:hlinkClick r:id="rId3"/>
              </a:rPr>
              <a:t>1</a:t>
            </a:r>
            <a:r>
              <a:rPr lang="es-AR" dirty="0" smtClean="0"/>
              <a:t> </a:t>
            </a:r>
            <a:r>
              <a:rPr lang="es-AR" b="1" dirty="0" smtClean="0"/>
              <a:t>pallet</a:t>
            </a:r>
            <a:r>
              <a:rPr lang="es-AR" dirty="0" smtClean="0"/>
              <a:t> (en México, donde también se usa el término </a:t>
            </a:r>
            <a:r>
              <a:rPr lang="es-AR" b="1" dirty="0" smtClean="0"/>
              <a:t>tarima</a:t>
            </a:r>
            <a:r>
              <a:rPr lang="es-AR" dirty="0" smtClean="0"/>
              <a:t>) o (ambiguamente) </a:t>
            </a:r>
            <a:r>
              <a:rPr lang="es-AR" b="1" dirty="0" smtClean="0"/>
              <a:t>paleta</a:t>
            </a:r>
            <a:r>
              <a:rPr lang="es-AR" dirty="0" smtClean="0"/>
              <a:t> es un armazón de madera, plástico u otros materiales empleado en el movimiento de carga, ya que facilita el levantamiento y manejo con pequeñas </a:t>
            </a:r>
            <a:r>
              <a:rPr lang="es-AR" dirty="0" smtClean="0">
                <a:hlinkClick r:id="rId4" tooltip="Grúa (máquina)"/>
              </a:rPr>
              <a:t>grúas</a:t>
            </a:r>
            <a:r>
              <a:rPr lang="es-AR" dirty="0" smtClean="0"/>
              <a:t> hidráulicas, llamadas </a:t>
            </a:r>
            <a:r>
              <a:rPr lang="es-AR" dirty="0" smtClean="0">
                <a:hlinkClick r:id="rId5" tooltip="Carretilla elevadora"/>
              </a:rPr>
              <a:t>carretillas elevadoras</a:t>
            </a:r>
            <a:r>
              <a:rPr lang="es-AR" dirty="0" smtClean="0"/>
              <a:t>. No está claro si los primeros en emplearlo fue el ejército estadounidense o los europeos para el suministro de sus tropas en Europa durante la </a:t>
            </a:r>
            <a:r>
              <a:rPr lang="es-AR" dirty="0" smtClean="0">
                <a:hlinkClick r:id="rId6" tooltip="Segunda Guerra Mundial"/>
              </a:rPr>
              <a:t>Segunda Guerra Mundial</a:t>
            </a:r>
            <a:r>
              <a:rPr lang="es-AR" dirty="0" smtClean="0"/>
              <a:t>. En Colombia y algunas zonas de Sudamérica se utiliza el término </a:t>
            </a:r>
            <a:r>
              <a:rPr lang="es-AR" b="1" dirty="0" smtClean="0"/>
              <a:t>estiba</a:t>
            </a:r>
            <a:r>
              <a:rPr lang="es-AR" dirty="0" smtClean="0"/>
              <a:t>.</a:t>
            </a:r>
            <a:endParaRPr lang="es-AR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 smtClean="0"/>
              <a:t>Europalet</a:t>
            </a:r>
            <a:r>
              <a:rPr lang="es-AR" dirty="0" smtClean="0"/>
              <a:t> 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AR" i="1" dirty="0" smtClean="0"/>
              <a:t>Palé europeo</a:t>
            </a:r>
            <a:r>
              <a:rPr lang="es-AR" dirty="0" smtClean="0"/>
              <a:t> o </a:t>
            </a:r>
            <a:r>
              <a:rPr lang="es-AR" i="1" dirty="0" err="1" smtClean="0"/>
              <a:t>europalet</a:t>
            </a:r>
            <a:r>
              <a:rPr lang="es-AR" dirty="0" smtClean="0"/>
              <a:t>: mide 1200 x 800 mm, está normalizado en dimensiones y resistencia. Se utiliza en transporte y almacenamiento de los productos de gran consumo. Este tamaño fue adoptado en Europa en detrimento del palé americano para aprovechar al máximo las medidas de las cajas de los </a:t>
            </a:r>
            <a:r>
              <a:rPr lang="es-AR" dirty="0" smtClean="0">
                <a:hlinkClick r:id="rId2" tooltip="Remolque"/>
              </a:rPr>
              <a:t>remolques</a:t>
            </a:r>
            <a:r>
              <a:rPr lang="es-AR" dirty="0" smtClean="0"/>
              <a:t>, que tienen un ancho de 2400 mm. Con esta medida de palé se pueden poner a lo ancho de la caja dos palés en una dirección o tres en la otra.</a:t>
            </a:r>
            <a:endParaRPr lang="es-AR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pic>
        <p:nvPicPr>
          <p:cNvPr id="16386" name="Picture 2" descr="http://upload.wikimedia.org/wikipedia/commons/thumb/7/74/Plan_palette-europe.gif/300px-Plan_palette-europ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42917"/>
            <a:ext cx="7572408" cy="4846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pic>
        <p:nvPicPr>
          <p:cNvPr id="19458" name="Picture 2" descr="http://i01.i.aliimg.com/photo/v0/130953311/euro_pal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1480"/>
            <a:ext cx="7634306" cy="5725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Pallet </a:t>
            </a:r>
            <a:r>
              <a:rPr lang="es-AR" dirty="0" err="1" smtClean="0"/>
              <a:t>estandar</a:t>
            </a:r>
            <a:r>
              <a:rPr lang="es-AR" dirty="0" smtClean="0"/>
              <a:t> - </a:t>
            </a:r>
            <a:r>
              <a:rPr lang="es-AR" dirty="0" err="1" smtClean="0"/>
              <a:t>mercosur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Pallet estándar de madera de 1000 x 1200 mm, ideal para el transporte de productos en muchas industrias incluso los productos de consumo de alta rotación, frutas y verduras, hardware y la industria automotriz. </a:t>
            </a:r>
            <a:br>
              <a:rPr lang="es-AR" dirty="0" smtClean="0"/>
            </a:br>
            <a:endParaRPr lang="es-AR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Características </a:t>
            </a:r>
            <a:r>
              <a:rPr lang="es-AR" dirty="0" err="1" smtClean="0"/>
              <a:t>grales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AR" dirty="0" smtClean="0"/>
              <a:t>Sus 4 entradas reales garantizan la compatibilidad con todas las </a:t>
            </a:r>
            <a:r>
              <a:rPr lang="es-AR" dirty="0" err="1" smtClean="0"/>
              <a:t>transpaletas</a:t>
            </a:r>
            <a:r>
              <a:rPr lang="es-AR" dirty="0" smtClean="0"/>
              <a:t> manuales y auto elevadores estándar</a:t>
            </a:r>
          </a:p>
          <a:p>
            <a:r>
              <a:rPr lang="es-AR" dirty="0" smtClean="0"/>
              <a:t>Ofrece una mayor eficiencia en la carga y descarga de Pallets</a:t>
            </a:r>
          </a:p>
          <a:p>
            <a:r>
              <a:rPr lang="es-AR" dirty="0" smtClean="0"/>
              <a:t>Carga útil de 1300 kg </a:t>
            </a:r>
          </a:p>
          <a:p>
            <a:r>
              <a:rPr lang="es-AR" dirty="0" smtClean="0"/>
              <a:t>Capacidad de carga nominal: Apilamiento máximo de 5 unidades de altura</a:t>
            </a:r>
          </a:p>
          <a:p>
            <a:r>
              <a:rPr lang="es-AR" dirty="0" smtClean="0"/>
              <a:t>Optimización de la eficiencia operativa</a:t>
            </a:r>
          </a:p>
          <a:p>
            <a:r>
              <a:rPr lang="es-AR" dirty="0" smtClean="0"/>
              <a:t>Adecuado para las instalaciones de almacenes y producción automatizada</a:t>
            </a:r>
          </a:p>
          <a:p>
            <a:r>
              <a:rPr lang="es-AR" dirty="0" smtClean="0"/>
              <a:t>Hecho de madera de pino con tratamientos térmico; sin el uso de químicos</a:t>
            </a:r>
            <a:endParaRPr lang="es-AR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Educarte - logistica - docente : Ernesto Hernandez</a:t>
            </a:r>
            <a:endParaRPr lang="es-ES"/>
          </a:p>
        </p:txBody>
      </p:sp>
      <p:pic>
        <p:nvPicPr>
          <p:cNvPr id="20482" name="Picture 2" descr="Pallet Mercosur - 1200 x 1000 m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7780821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18653</TotalTime>
  <Words>355</Words>
  <Application>Microsoft Office PowerPoint</Application>
  <PresentationFormat>Presentación en pantalla (4:3)</PresentationFormat>
  <Paragraphs>30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Tipos de pallets </vt:lpstr>
      <vt:lpstr>Medidas </vt:lpstr>
      <vt:lpstr>Pallet </vt:lpstr>
      <vt:lpstr>Europalet </vt:lpstr>
      <vt:lpstr>Presentación de PowerPoint</vt:lpstr>
      <vt:lpstr>Presentación de PowerPoint</vt:lpstr>
      <vt:lpstr>Pallet estandar - mercosur</vt:lpstr>
      <vt:lpstr>Características grales</vt:lpstr>
      <vt:lpstr>Presentación de PowerPoint</vt:lpstr>
      <vt:lpstr>Presentación de PowerPoint</vt:lpstr>
      <vt:lpstr>Normativa: norma NIMF 15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Tipos de pallets</dc:title>
  <dc:creator>Ermesto Hernandez</dc:creator>
  <cp:lastModifiedBy>Varela Fernando</cp:lastModifiedBy>
  <cp:revision>5</cp:revision>
  <dcterms:created xsi:type="dcterms:W3CDTF">2014-05-24T03:13:55Z</dcterms:created>
  <dcterms:modified xsi:type="dcterms:W3CDTF">2018-05-02T18:25:27Z</dcterms:modified>
</cp:coreProperties>
</file>