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302" r:id="rId2"/>
    <p:sldId id="297" r:id="rId3"/>
    <p:sldId id="269" r:id="rId4"/>
    <p:sldId id="294" r:id="rId5"/>
    <p:sldId id="267" r:id="rId6"/>
    <p:sldId id="266" r:id="rId7"/>
    <p:sldId id="274" r:id="rId8"/>
    <p:sldId id="273" r:id="rId9"/>
    <p:sldId id="272" r:id="rId10"/>
    <p:sldId id="271" r:id="rId11"/>
    <p:sldId id="270" r:id="rId12"/>
    <p:sldId id="275" r:id="rId13"/>
    <p:sldId id="298" r:id="rId14"/>
    <p:sldId id="299" r:id="rId15"/>
    <p:sldId id="264" r:id="rId16"/>
    <p:sldId id="265" r:id="rId17"/>
    <p:sldId id="257" r:id="rId18"/>
    <p:sldId id="263" r:id="rId19"/>
    <p:sldId id="258" r:id="rId20"/>
    <p:sldId id="259" r:id="rId21"/>
    <p:sldId id="260" r:id="rId22"/>
    <p:sldId id="261" r:id="rId23"/>
    <p:sldId id="300" r:id="rId24"/>
    <p:sldId id="301" r:id="rId25"/>
    <p:sldId id="293" r:id="rId26"/>
    <p:sldId id="285" r:id="rId27"/>
    <p:sldId id="286" r:id="rId28"/>
    <p:sldId id="287" r:id="rId29"/>
    <p:sldId id="288" r:id="rId30"/>
    <p:sldId id="289" r:id="rId31"/>
    <p:sldId id="290" r:id="rId32"/>
    <p:sldId id="291" r:id="rId33"/>
    <p:sldId id="262" r:id="rId34"/>
    <p:sldId id="280" r:id="rId35"/>
    <p:sldId id="281" r:id="rId36"/>
    <p:sldId id="276" r:id="rId37"/>
    <p:sldId id="277" r:id="rId38"/>
    <p:sldId id="292" r:id="rId39"/>
    <p:sldId id="278" r:id="rId40"/>
    <p:sldId id="279" r:id="rId41"/>
    <p:sldId id="284" r:id="rId42"/>
    <p:sldId id="295" r:id="rId43"/>
    <p:sldId id="296" r:id="rId44"/>
  </p:sldIdLst>
  <p:sldSz cx="9144000" cy="6858000" type="screen4x3"/>
  <p:notesSz cx="6858000" cy="9144000"/>
  <p:defaultText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05" autoAdjust="0"/>
    <p:restoredTop sz="94660"/>
  </p:normalViewPr>
  <p:slideViewPr>
    <p:cSldViewPr>
      <p:cViewPr>
        <p:scale>
          <a:sx n="100" d="100"/>
          <a:sy n="100" d="100"/>
        </p:scale>
        <p:origin x="-75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UY"/>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27B189-9082-4B14-AF61-7A6CE75AC601}" type="datetimeFigureOut">
              <a:rPr lang="es-UY" smtClean="0"/>
              <a:t>19/04/2018</a:t>
            </a:fld>
            <a:endParaRPr lang="es-UY"/>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UY"/>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UY"/>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ECCE6B-6F9C-4C7C-B572-DA9D8F99BE03}" type="slidenum">
              <a:rPr lang="es-UY" smtClean="0"/>
              <a:t>‹Nº›</a:t>
            </a:fld>
            <a:endParaRPr lang="es-UY"/>
          </a:p>
        </p:txBody>
      </p:sp>
    </p:spTree>
    <p:extLst>
      <p:ext uri="{BB962C8B-B14F-4D97-AF65-F5344CB8AC3E}">
        <p14:creationId xmlns:p14="http://schemas.microsoft.com/office/powerpoint/2010/main" val="2303595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UY" dirty="0"/>
          </a:p>
        </p:txBody>
      </p:sp>
      <p:sp>
        <p:nvSpPr>
          <p:cNvPr id="4" name="3 Marcador de número de diapositiva"/>
          <p:cNvSpPr>
            <a:spLocks noGrp="1"/>
          </p:cNvSpPr>
          <p:nvPr>
            <p:ph type="sldNum" sz="quarter" idx="10"/>
          </p:nvPr>
        </p:nvSpPr>
        <p:spPr/>
        <p:txBody>
          <a:bodyPr/>
          <a:lstStyle/>
          <a:p>
            <a:fld id="{42ECCE6B-6F9C-4C7C-B572-DA9D8F99BE03}" type="slidenum">
              <a:rPr lang="es-UY" smtClean="0"/>
              <a:t>41</a:t>
            </a:fld>
            <a:endParaRPr lang="es-UY"/>
          </a:p>
        </p:txBody>
      </p:sp>
    </p:spTree>
    <p:extLst>
      <p:ext uri="{BB962C8B-B14F-4D97-AF65-F5344CB8AC3E}">
        <p14:creationId xmlns:p14="http://schemas.microsoft.com/office/powerpoint/2010/main" val="2840735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UY"/>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UY"/>
          </a:p>
        </p:txBody>
      </p:sp>
      <p:sp>
        <p:nvSpPr>
          <p:cNvPr id="4" name="3 Marcador de fecha"/>
          <p:cNvSpPr>
            <a:spLocks noGrp="1"/>
          </p:cNvSpPr>
          <p:nvPr>
            <p:ph type="dt" sz="half" idx="10"/>
          </p:nvPr>
        </p:nvSpPr>
        <p:spPr/>
        <p:txBody>
          <a:bodyPr/>
          <a:lstStyle/>
          <a:p>
            <a:fld id="{4248DC73-495F-4A6E-9F92-5D48A6F4C7E4}" type="datetimeFigureOut">
              <a:rPr lang="es-UY" smtClean="0"/>
              <a:t>19/04/2018</a:t>
            </a:fld>
            <a:endParaRPr lang="es-UY"/>
          </a:p>
        </p:txBody>
      </p:sp>
      <p:sp>
        <p:nvSpPr>
          <p:cNvPr id="5" name="4 Marcador de pie de página"/>
          <p:cNvSpPr>
            <a:spLocks noGrp="1"/>
          </p:cNvSpPr>
          <p:nvPr>
            <p:ph type="ftr" sz="quarter" idx="11"/>
          </p:nvPr>
        </p:nvSpPr>
        <p:spPr/>
        <p:txBody>
          <a:bodyPr/>
          <a:lstStyle/>
          <a:p>
            <a:endParaRPr lang="es-UY"/>
          </a:p>
        </p:txBody>
      </p:sp>
      <p:sp>
        <p:nvSpPr>
          <p:cNvPr id="6" name="5 Marcador de número de diapositiva"/>
          <p:cNvSpPr>
            <a:spLocks noGrp="1"/>
          </p:cNvSpPr>
          <p:nvPr>
            <p:ph type="sldNum" sz="quarter" idx="12"/>
          </p:nvPr>
        </p:nvSpPr>
        <p:spPr/>
        <p:txBody>
          <a:bodyPr/>
          <a:lstStyle/>
          <a:p>
            <a:fld id="{A514B9BA-97DE-4628-8866-428CF4CFFC2D}" type="slidenum">
              <a:rPr lang="es-UY" smtClean="0"/>
              <a:t>‹Nº›</a:t>
            </a:fld>
            <a:endParaRPr lang="es-UY"/>
          </a:p>
        </p:txBody>
      </p:sp>
    </p:spTree>
    <p:extLst>
      <p:ext uri="{BB962C8B-B14F-4D97-AF65-F5344CB8AC3E}">
        <p14:creationId xmlns:p14="http://schemas.microsoft.com/office/powerpoint/2010/main" val="2138716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Y"/>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fecha"/>
          <p:cNvSpPr>
            <a:spLocks noGrp="1"/>
          </p:cNvSpPr>
          <p:nvPr>
            <p:ph type="dt" sz="half" idx="10"/>
          </p:nvPr>
        </p:nvSpPr>
        <p:spPr/>
        <p:txBody>
          <a:bodyPr/>
          <a:lstStyle/>
          <a:p>
            <a:fld id="{4248DC73-495F-4A6E-9F92-5D48A6F4C7E4}" type="datetimeFigureOut">
              <a:rPr lang="es-UY" smtClean="0"/>
              <a:t>19/04/2018</a:t>
            </a:fld>
            <a:endParaRPr lang="es-UY"/>
          </a:p>
        </p:txBody>
      </p:sp>
      <p:sp>
        <p:nvSpPr>
          <p:cNvPr id="5" name="4 Marcador de pie de página"/>
          <p:cNvSpPr>
            <a:spLocks noGrp="1"/>
          </p:cNvSpPr>
          <p:nvPr>
            <p:ph type="ftr" sz="quarter" idx="11"/>
          </p:nvPr>
        </p:nvSpPr>
        <p:spPr/>
        <p:txBody>
          <a:bodyPr/>
          <a:lstStyle/>
          <a:p>
            <a:endParaRPr lang="es-UY"/>
          </a:p>
        </p:txBody>
      </p:sp>
      <p:sp>
        <p:nvSpPr>
          <p:cNvPr id="6" name="5 Marcador de número de diapositiva"/>
          <p:cNvSpPr>
            <a:spLocks noGrp="1"/>
          </p:cNvSpPr>
          <p:nvPr>
            <p:ph type="sldNum" sz="quarter" idx="12"/>
          </p:nvPr>
        </p:nvSpPr>
        <p:spPr/>
        <p:txBody>
          <a:bodyPr/>
          <a:lstStyle/>
          <a:p>
            <a:fld id="{A514B9BA-97DE-4628-8866-428CF4CFFC2D}" type="slidenum">
              <a:rPr lang="es-UY" smtClean="0"/>
              <a:t>‹Nº›</a:t>
            </a:fld>
            <a:endParaRPr lang="es-UY"/>
          </a:p>
        </p:txBody>
      </p:sp>
    </p:spTree>
    <p:extLst>
      <p:ext uri="{BB962C8B-B14F-4D97-AF65-F5344CB8AC3E}">
        <p14:creationId xmlns:p14="http://schemas.microsoft.com/office/powerpoint/2010/main" val="3395248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UY"/>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fecha"/>
          <p:cNvSpPr>
            <a:spLocks noGrp="1"/>
          </p:cNvSpPr>
          <p:nvPr>
            <p:ph type="dt" sz="half" idx="10"/>
          </p:nvPr>
        </p:nvSpPr>
        <p:spPr/>
        <p:txBody>
          <a:bodyPr/>
          <a:lstStyle/>
          <a:p>
            <a:fld id="{4248DC73-495F-4A6E-9F92-5D48A6F4C7E4}" type="datetimeFigureOut">
              <a:rPr lang="es-UY" smtClean="0"/>
              <a:t>19/04/2018</a:t>
            </a:fld>
            <a:endParaRPr lang="es-UY"/>
          </a:p>
        </p:txBody>
      </p:sp>
      <p:sp>
        <p:nvSpPr>
          <p:cNvPr id="5" name="4 Marcador de pie de página"/>
          <p:cNvSpPr>
            <a:spLocks noGrp="1"/>
          </p:cNvSpPr>
          <p:nvPr>
            <p:ph type="ftr" sz="quarter" idx="11"/>
          </p:nvPr>
        </p:nvSpPr>
        <p:spPr/>
        <p:txBody>
          <a:bodyPr/>
          <a:lstStyle/>
          <a:p>
            <a:endParaRPr lang="es-UY"/>
          </a:p>
        </p:txBody>
      </p:sp>
      <p:sp>
        <p:nvSpPr>
          <p:cNvPr id="6" name="5 Marcador de número de diapositiva"/>
          <p:cNvSpPr>
            <a:spLocks noGrp="1"/>
          </p:cNvSpPr>
          <p:nvPr>
            <p:ph type="sldNum" sz="quarter" idx="12"/>
          </p:nvPr>
        </p:nvSpPr>
        <p:spPr/>
        <p:txBody>
          <a:bodyPr/>
          <a:lstStyle/>
          <a:p>
            <a:fld id="{A514B9BA-97DE-4628-8866-428CF4CFFC2D}" type="slidenum">
              <a:rPr lang="es-UY" smtClean="0"/>
              <a:t>‹Nº›</a:t>
            </a:fld>
            <a:endParaRPr lang="es-UY"/>
          </a:p>
        </p:txBody>
      </p:sp>
    </p:spTree>
    <p:extLst>
      <p:ext uri="{BB962C8B-B14F-4D97-AF65-F5344CB8AC3E}">
        <p14:creationId xmlns:p14="http://schemas.microsoft.com/office/powerpoint/2010/main" val="1012437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Y"/>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fecha"/>
          <p:cNvSpPr>
            <a:spLocks noGrp="1"/>
          </p:cNvSpPr>
          <p:nvPr>
            <p:ph type="dt" sz="half" idx="10"/>
          </p:nvPr>
        </p:nvSpPr>
        <p:spPr/>
        <p:txBody>
          <a:bodyPr/>
          <a:lstStyle/>
          <a:p>
            <a:fld id="{4248DC73-495F-4A6E-9F92-5D48A6F4C7E4}" type="datetimeFigureOut">
              <a:rPr lang="es-UY" smtClean="0"/>
              <a:t>19/04/2018</a:t>
            </a:fld>
            <a:endParaRPr lang="es-UY"/>
          </a:p>
        </p:txBody>
      </p:sp>
      <p:sp>
        <p:nvSpPr>
          <p:cNvPr id="5" name="4 Marcador de pie de página"/>
          <p:cNvSpPr>
            <a:spLocks noGrp="1"/>
          </p:cNvSpPr>
          <p:nvPr>
            <p:ph type="ftr" sz="quarter" idx="11"/>
          </p:nvPr>
        </p:nvSpPr>
        <p:spPr/>
        <p:txBody>
          <a:bodyPr/>
          <a:lstStyle/>
          <a:p>
            <a:endParaRPr lang="es-UY"/>
          </a:p>
        </p:txBody>
      </p:sp>
      <p:sp>
        <p:nvSpPr>
          <p:cNvPr id="6" name="5 Marcador de número de diapositiva"/>
          <p:cNvSpPr>
            <a:spLocks noGrp="1"/>
          </p:cNvSpPr>
          <p:nvPr>
            <p:ph type="sldNum" sz="quarter" idx="12"/>
          </p:nvPr>
        </p:nvSpPr>
        <p:spPr/>
        <p:txBody>
          <a:bodyPr/>
          <a:lstStyle/>
          <a:p>
            <a:fld id="{A514B9BA-97DE-4628-8866-428CF4CFFC2D}" type="slidenum">
              <a:rPr lang="es-UY" smtClean="0"/>
              <a:t>‹Nº›</a:t>
            </a:fld>
            <a:endParaRPr lang="es-UY"/>
          </a:p>
        </p:txBody>
      </p:sp>
    </p:spTree>
    <p:extLst>
      <p:ext uri="{BB962C8B-B14F-4D97-AF65-F5344CB8AC3E}">
        <p14:creationId xmlns:p14="http://schemas.microsoft.com/office/powerpoint/2010/main" val="16647715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UY"/>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248DC73-495F-4A6E-9F92-5D48A6F4C7E4}" type="datetimeFigureOut">
              <a:rPr lang="es-UY" smtClean="0"/>
              <a:t>19/04/2018</a:t>
            </a:fld>
            <a:endParaRPr lang="es-UY"/>
          </a:p>
        </p:txBody>
      </p:sp>
      <p:sp>
        <p:nvSpPr>
          <p:cNvPr id="5" name="4 Marcador de pie de página"/>
          <p:cNvSpPr>
            <a:spLocks noGrp="1"/>
          </p:cNvSpPr>
          <p:nvPr>
            <p:ph type="ftr" sz="quarter" idx="11"/>
          </p:nvPr>
        </p:nvSpPr>
        <p:spPr/>
        <p:txBody>
          <a:bodyPr/>
          <a:lstStyle/>
          <a:p>
            <a:endParaRPr lang="es-UY"/>
          </a:p>
        </p:txBody>
      </p:sp>
      <p:sp>
        <p:nvSpPr>
          <p:cNvPr id="6" name="5 Marcador de número de diapositiva"/>
          <p:cNvSpPr>
            <a:spLocks noGrp="1"/>
          </p:cNvSpPr>
          <p:nvPr>
            <p:ph type="sldNum" sz="quarter" idx="12"/>
          </p:nvPr>
        </p:nvSpPr>
        <p:spPr/>
        <p:txBody>
          <a:bodyPr/>
          <a:lstStyle/>
          <a:p>
            <a:fld id="{A514B9BA-97DE-4628-8866-428CF4CFFC2D}" type="slidenum">
              <a:rPr lang="es-UY" smtClean="0"/>
              <a:t>‹Nº›</a:t>
            </a:fld>
            <a:endParaRPr lang="es-UY"/>
          </a:p>
        </p:txBody>
      </p:sp>
    </p:spTree>
    <p:extLst>
      <p:ext uri="{BB962C8B-B14F-4D97-AF65-F5344CB8AC3E}">
        <p14:creationId xmlns:p14="http://schemas.microsoft.com/office/powerpoint/2010/main" val="485519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Y"/>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5" name="4 Marcador de fecha"/>
          <p:cNvSpPr>
            <a:spLocks noGrp="1"/>
          </p:cNvSpPr>
          <p:nvPr>
            <p:ph type="dt" sz="half" idx="10"/>
          </p:nvPr>
        </p:nvSpPr>
        <p:spPr/>
        <p:txBody>
          <a:bodyPr/>
          <a:lstStyle/>
          <a:p>
            <a:fld id="{4248DC73-495F-4A6E-9F92-5D48A6F4C7E4}" type="datetimeFigureOut">
              <a:rPr lang="es-UY" smtClean="0"/>
              <a:t>19/04/2018</a:t>
            </a:fld>
            <a:endParaRPr lang="es-UY"/>
          </a:p>
        </p:txBody>
      </p:sp>
      <p:sp>
        <p:nvSpPr>
          <p:cNvPr id="6" name="5 Marcador de pie de página"/>
          <p:cNvSpPr>
            <a:spLocks noGrp="1"/>
          </p:cNvSpPr>
          <p:nvPr>
            <p:ph type="ftr" sz="quarter" idx="11"/>
          </p:nvPr>
        </p:nvSpPr>
        <p:spPr/>
        <p:txBody>
          <a:bodyPr/>
          <a:lstStyle/>
          <a:p>
            <a:endParaRPr lang="es-UY"/>
          </a:p>
        </p:txBody>
      </p:sp>
      <p:sp>
        <p:nvSpPr>
          <p:cNvPr id="7" name="6 Marcador de número de diapositiva"/>
          <p:cNvSpPr>
            <a:spLocks noGrp="1"/>
          </p:cNvSpPr>
          <p:nvPr>
            <p:ph type="sldNum" sz="quarter" idx="12"/>
          </p:nvPr>
        </p:nvSpPr>
        <p:spPr/>
        <p:txBody>
          <a:bodyPr/>
          <a:lstStyle/>
          <a:p>
            <a:fld id="{A514B9BA-97DE-4628-8866-428CF4CFFC2D}" type="slidenum">
              <a:rPr lang="es-UY" smtClean="0"/>
              <a:t>‹Nº›</a:t>
            </a:fld>
            <a:endParaRPr lang="es-UY"/>
          </a:p>
        </p:txBody>
      </p:sp>
    </p:spTree>
    <p:extLst>
      <p:ext uri="{BB962C8B-B14F-4D97-AF65-F5344CB8AC3E}">
        <p14:creationId xmlns:p14="http://schemas.microsoft.com/office/powerpoint/2010/main" val="4132270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UY"/>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7" name="6 Marcador de fecha"/>
          <p:cNvSpPr>
            <a:spLocks noGrp="1"/>
          </p:cNvSpPr>
          <p:nvPr>
            <p:ph type="dt" sz="half" idx="10"/>
          </p:nvPr>
        </p:nvSpPr>
        <p:spPr/>
        <p:txBody>
          <a:bodyPr/>
          <a:lstStyle/>
          <a:p>
            <a:fld id="{4248DC73-495F-4A6E-9F92-5D48A6F4C7E4}" type="datetimeFigureOut">
              <a:rPr lang="es-UY" smtClean="0"/>
              <a:t>19/04/2018</a:t>
            </a:fld>
            <a:endParaRPr lang="es-UY"/>
          </a:p>
        </p:txBody>
      </p:sp>
      <p:sp>
        <p:nvSpPr>
          <p:cNvPr id="8" name="7 Marcador de pie de página"/>
          <p:cNvSpPr>
            <a:spLocks noGrp="1"/>
          </p:cNvSpPr>
          <p:nvPr>
            <p:ph type="ftr" sz="quarter" idx="11"/>
          </p:nvPr>
        </p:nvSpPr>
        <p:spPr/>
        <p:txBody>
          <a:bodyPr/>
          <a:lstStyle/>
          <a:p>
            <a:endParaRPr lang="es-UY"/>
          </a:p>
        </p:txBody>
      </p:sp>
      <p:sp>
        <p:nvSpPr>
          <p:cNvPr id="9" name="8 Marcador de número de diapositiva"/>
          <p:cNvSpPr>
            <a:spLocks noGrp="1"/>
          </p:cNvSpPr>
          <p:nvPr>
            <p:ph type="sldNum" sz="quarter" idx="12"/>
          </p:nvPr>
        </p:nvSpPr>
        <p:spPr/>
        <p:txBody>
          <a:bodyPr/>
          <a:lstStyle/>
          <a:p>
            <a:fld id="{A514B9BA-97DE-4628-8866-428CF4CFFC2D}" type="slidenum">
              <a:rPr lang="es-UY" smtClean="0"/>
              <a:t>‹Nº›</a:t>
            </a:fld>
            <a:endParaRPr lang="es-UY"/>
          </a:p>
        </p:txBody>
      </p:sp>
    </p:spTree>
    <p:extLst>
      <p:ext uri="{BB962C8B-B14F-4D97-AF65-F5344CB8AC3E}">
        <p14:creationId xmlns:p14="http://schemas.microsoft.com/office/powerpoint/2010/main" val="3785134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Y"/>
          </a:p>
        </p:txBody>
      </p:sp>
      <p:sp>
        <p:nvSpPr>
          <p:cNvPr id="3" name="2 Marcador de fecha"/>
          <p:cNvSpPr>
            <a:spLocks noGrp="1"/>
          </p:cNvSpPr>
          <p:nvPr>
            <p:ph type="dt" sz="half" idx="10"/>
          </p:nvPr>
        </p:nvSpPr>
        <p:spPr/>
        <p:txBody>
          <a:bodyPr/>
          <a:lstStyle/>
          <a:p>
            <a:fld id="{4248DC73-495F-4A6E-9F92-5D48A6F4C7E4}" type="datetimeFigureOut">
              <a:rPr lang="es-UY" smtClean="0"/>
              <a:t>19/04/2018</a:t>
            </a:fld>
            <a:endParaRPr lang="es-UY"/>
          </a:p>
        </p:txBody>
      </p:sp>
      <p:sp>
        <p:nvSpPr>
          <p:cNvPr id="4" name="3 Marcador de pie de página"/>
          <p:cNvSpPr>
            <a:spLocks noGrp="1"/>
          </p:cNvSpPr>
          <p:nvPr>
            <p:ph type="ftr" sz="quarter" idx="11"/>
          </p:nvPr>
        </p:nvSpPr>
        <p:spPr/>
        <p:txBody>
          <a:bodyPr/>
          <a:lstStyle/>
          <a:p>
            <a:endParaRPr lang="es-UY"/>
          </a:p>
        </p:txBody>
      </p:sp>
      <p:sp>
        <p:nvSpPr>
          <p:cNvPr id="5" name="4 Marcador de número de diapositiva"/>
          <p:cNvSpPr>
            <a:spLocks noGrp="1"/>
          </p:cNvSpPr>
          <p:nvPr>
            <p:ph type="sldNum" sz="quarter" idx="12"/>
          </p:nvPr>
        </p:nvSpPr>
        <p:spPr/>
        <p:txBody>
          <a:bodyPr/>
          <a:lstStyle/>
          <a:p>
            <a:fld id="{A514B9BA-97DE-4628-8866-428CF4CFFC2D}" type="slidenum">
              <a:rPr lang="es-UY" smtClean="0"/>
              <a:t>‹Nº›</a:t>
            </a:fld>
            <a:endParaRPr lang="es-UY"/>
          </a:p>
        </p:txBody>
      </p:sp>
    </p:spTree>
    <p:extLst>
      <p:ext uri="{BB962C8B-B14F-4D97-AF65-F5344CB8AC3E}">
        <p14:creationId xmlns:p14="http://schemas.microsoft.com/office/powerpoint/2010/main" val="125932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248DC73-495F-4A6E-9F92-5D48A6F4C7E4}" type="datetimeFigureOut">
              <a:rPr lang="es-UY" smtClean="0"/>
              <a:t>19/04/2018</a:t>
            </a:fld>
            <a:endParaRPr lang="es-UY"/>
          </a:p>
        </p:txBody>
      </p:sp>
      <p:sp>
        <p:nvSpPr>
          <p:cNvPr id="3" name="2 Marcador de pie de página"/>
          <p:cNvSpPr>
            <a:spLocks noGrp="1"/>
          </p:cNvSpPr>
          <p:nvPr>
            <p:ph type="ftr" sz="quarter" idx="11"/>
          </p:nvPr>
        </p:nvSpPr>
        <p:spPr/>
        <p:txBody>
          <a:bodyPr/>
          <a:lstStyle/>
          <a:p>
            <a:endParaRPr lang="es-UY"/>
          </a:p>
        </p:txBody>
      </p:sp>
      <p:sp>
        <p:nvSpPr>
          <p:cNvPr id="4" name="3 Marcador de número de diapositiva"/>
          <p:cNvSpPr>
            <a:spLocks noGrp="1"/>
          </p:cNvSpPr>
          <p:nvPr>
            <p:ph type="sldNum" sz="quarter" idx="12"/>
          </p:nvPr>
        </p:nvSpPr>
        <p:spPr/>
        <p:txBody>
          <a:bodyPr/>
          <a:lstStyle/>
          <a:p>
            <a:fld id="{A514B9BA-97DE-4628-8866-428CF4CFFC2D}" type="slidenum">
              <a:rPr lang="es-UY" smtClean="0"/>
              <a:t>‹Nº›</a:t>
            </a:fld>
            <a:endParaRPr lang="es-UY"/>
          </a:p>
        </p:txBody>
      </p:sp>
    </p:spTree>
    <p:extLst>
      <p:ext uri="{BB962C8B-B14F-4D97-AF65-F5344CB8AC3E}">
        <p14:creationId xmlns:p14="http://schemas.microsoft.com/office/powerpoint/2010/main" val="1575870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UY"/>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248DC73-495F-4A6E-9F92-5D48A6F4C7E4}" type="datetimeFigureOut">
              <a:rPr lang="es-UY" smtClean="0"/>
              <a:t>19/04/2018</a:t>
            </a:fld>
            <a:endParaRPr lang="es-UY"/>
          </a:p>
        </p:txBody>
      </p:sp>
      <p:sp>
        <p:nvSpPr>
          <p:cNvPr id="6" name="5 Marcador de pie de página"/>
          <p:cNvSpPr>
            <a:spLocks noGrp="1"/>
          </p:cNvSpPr>
          <p:nvPr>
            <p:ph type="ftr" sz="quarter" idx="11"/>
          </p:nvPr>
        </p:nvSpPr>
        <p:spPr/>
        <p:txBody>
          <a:bodyPr/>
          <a:lstStyle/>
          <a:p>
            <a:endParaRPr lang="es-UY"/>
          </a:p>
        </p:txBody>
      </p:sp>
      <p:sp>
        <p:nvSpPr>
          <p:cNvPr id="7" name="6 Marcador de número de diapositiva"/>
          <p:cNvSpPr>
            <a:spLocks noGrp="1"/>
          </p:cNvSpPr>
          <p:nvPr>
            <p:ph type="sldNum" sz="quarter" idx="12"/>
          </p:nvPr>
        </p:nvSpPr>
        <p:spPr/>
        <p:txBody>
          <a:bodyPr/>
          <a:lstStyle/>
          <a:p>
            <a:fld id="{A514B9BA-97DE-4628-8866-428CF4CFFC2D}" type="slidenum">
              <a:rPr lang="es-UY" smtClean="0"/>
              <a:t>‹Nº›</a:t>
            </a:fld>
            <a:endParaRPr lang="es-UY"/>
          </a:p>
        </p:txBody>
      </p:sp>
    </p:spTree>
    <p:extLst>
      <p:ext uri="{BB962C8B-B14F-4D97-AF65-F5344CB8AC3E}">
        <p14:creationId xmlns:p14="http://schemas.microsoft.com/office/powerpoint/2010/main" val="3123947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UY"/>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UY"/>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248DC73-495F-4A6E-9F92-5D48A6F4C7E4}" type="datetimeFigureOut">
              <a:rPr lang="es-UY" smtClean="0"/>
              <a:t>19/04/2018</a:t>
            </a:fld>
            <a:endParaRPr lang="es-UY"/>
          </a:p>
        </p:txBody>
      </p:sp>
      <p:sp>
        <p:nvSpPr>
          <p:cNvPr id="6" name="5 Marcador de pie de página"/>
          <p:cNvSpPr>
            <a:spLocks noGrp="1"/>
          </p:cNvSpPr>
          <p:nvPr>
            <p:ph type="ftr" sz="quarter" idx="11"/>
          </p:nvPr>
        </p:nvSpPr>
        <p:spPr/>
        <p:txBody>
          <a:bodyPr/>
          <a:lstStyle/>
          <a:p>
            <a:endParaRPr lang="es-UY"/>
          </a:p>
        </p:txBody>
      </p:sp>
      <p:sp>
        <p:nvSpPr>
          <p:cNvPr id="7" name="6 Marcador de número de diapositiva"/>
          <p:cNvSpPr>
            <a:spLocks noGrp="1"/>
          </p:cNvSpPr>
          <p:nvPr>
            <p:ph type="sldNum" sz="quarter" idx="12"/>
          </p:nvPr>
        </p:nvSpPr>
        <p:spPr/>
        <p:txBody>
          <a:bodyPr/>
          <a:lstStyle/>
          <a:p>
            <a:fld id="{A514B9BA-97DE-4628-8866-428CF4CFFC2D}" type="slidenum">
              <a:rPr lang="es-UY" smtClean="0"/>
              <a:t>‹Nº›</a:t>
            </a:fld>
            <a:endParaRPr lang="es-UY"/>
          </a:p>
        </p:txBody>
      </p:sp>
    </p:spTree>
    <p:extLst>
      <p:ext uri="{BB962C8B-B14F-4D97-AF65-F5344CB8AC3E}">
        <p14:creationId xmlns:p14="http://schemas.microsoft.com/office/powerpoint/2010/main" val="3140461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UY"/>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Y"/>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48DC73-495F-4A6E-9F92-5D48A6F4C7E4}" type="datetimeFigureOut">
              <a:rPr lang="es-UY" smtClean="0"/>
              <a:t>19/04/2018</a:t>
            </a:fld>
            <a:endParaRPr lang="es-UY"/>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UY"/>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14B9BA-97DE-4628-8866-428CF4CFFC2D}" type="slidenum">
              <a:rPr lang="es-UY" smtClean="0"/>
              <a:t>‹Nº›</a:t>
            </a:fld>
            <a:endParaRPr lang="es-UY"/>
          </a:p>
        </p:txBody>
      </p:sp>
    </p:spTree>
    <p:extLst>
      <p:ext uri="{BB962C8B-B14F-4D97-AF65-F5344CB8AC3E}">
        <p14:creationId xmlns:p14="http://schemas.microsoft.com/office/powerpoint/2010/main" val="42056188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UY" dirty="0" smtClean="0"/>
              <a:t>Material Logística</a:t>
            </a:r>
            <a:endParaRPr lang="es-UY" dirty="0"/>
          </a:p>
        </p:txBody>
      </p:sp>
      <p:sp>
        <p:nvSpPr>
          <p:cNvPr id="3" name="2 Subtítulo"/>
          <p:cNvSpPr>
            <a:spLocks noGrp="1"/>
          </p:cNvSpPr>
          <p:nvPr>
            <p:ph type="subTitle" idx="1"/>
          </p:nvPr>
        </p:nvSpPr>
        <p:spPr/>
        <p:txBody>
          <a:bodyPr/>
          <a:lstStyle/>
          <a:p>
            <a:r>
              <a:rPr lang="es-UY" dirty="0" smtClean="0"/>
              <a:t>Concurso Operador de Depósito 2018</a:t>
            </a:r>
          </a:p>
          <a:p>
            <a:r>
              <a:rPr lang="es-UY" dirty="0" smtClean="0"/>
              <a:t>Abastecimiento - GDIL</a:t>
            </a:r>
            <a:endParaRPr lang="es-UY" dirty="0"/>
          </a:p>
        </p:txBody>
      </p:sp>
    </p:spTree>
    <p:extLst>
      <p:ext uri="{BB962C8B-B14F-4D97-AF65-F5344CB8AC3E}">
        <p14:creationId xmlns:p14="http://schemas.microsoft.com/office/powerpoint/2010/main" val="30684069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altLang="es-UY" dirty="0"/>
              <a:t>Funciones del manejo de materiales</a:t>
            </a:r>
            <a:endParaRPr lang="es-UY" dirty="0"/>
          </a:p>
        </p:txBody>
      </p:sp>
      <p:sp>
        <p:nvSpPr>
          <p:cNvPr id="3" name="2 Marcador de contenido"/>
          <p:cNvSpPr>
            <a:spLocks noGrp="1"/>
          </p:cNvSpPr>
          <p:nvPr>
            <p:ph idx="1"/>
          </p:nvPr>
        </p:nvSpPr>
        <p:spPr/>
        <p:txBody>
          <a:bodyPr/>
          <a:lstStyle/>
          <a:p>
            <a:r>
              <a:rPr lang="es-ES" altLang="es-UY" sz="2800" dirty="0"/>
              <a:t>Dentro del sistema de almacenamiento y manejo de materiales, tenemos tres actividades dentro de la función de manejo;</a:t>
            </a:r>
          </a:p>
          <a:p>
            <a:pPr lvl="1"/>
            <a:r>
              <a:rPr lang="es-ES" altLang="es-UY" sz="2400" dirty="0"/>
              <a:t>Carga y descarga</a:t>
            </a:r>
          </a:p>
          <a:p>
            <a:pPr lvl="1"/>
            <a:r>
              <a:rPr lang="es-ES" altLang="es-UY" sz="2400" dirty="0"/>
              <a:t>Traslado hacia y desde el almacenamiento</a:t>
            </a:r>
          </a:p>
          <a:p>
            <a:pPr lvl="1"/>
            <a:r>
              <a:rPr lang="es-ES" altLang="es-UY" sz="2400" dirty="0"/>
              <a:t>Surtido del pedido</a:t>
            </a:r>
          </a:p>
          <a:p>
            <a:endParaRPr lang="es-UY" dirty="0"/>
          </a:p>
        </p:txBody>
      </p:sp>
    </p:spTree>
    <p:extLst>
      <p:ext uri="{BB962C8B-B14F-4D97-AF65-F5344CB8AC3E}">
        <p14:creationId xmlns:p14="http://schemas.microsoft.com/office/powerpoint/2010/main" val="74840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altLang="es-UY" dirty="0"/>
              <a:t>Funciones del manejo de materiales</a:t>
            </a:r>
            <a:endParaRPr lang="es-UY" dirty="0"/>
          </a:p>
        </p:txBody>
      </p:sp>
      <p:sp>
        <p:nvSpPr>
          <p:cNvPr id="3" name="2 Marcador de contenido"/>
          <p:cNvSpPr>
            <a:spLocks noGrp="1"/>
          </p:cNvSpPr>
          <p:nvPr>
            <p:ph idx="1"/>
          </p:nvPr>
        </p:nvSpPr>
        <p:spPr/>
        <p:txBody>
          <a:bodyPr>
            <a:normAutofit fontScale="85000" lnSpcReduction="10000"/>
          </a:bodyPr>
          <a:lstStyle/>
          <a:p>
            <a:r>
              <a:rPr lang="es-ES" altLang="es-UY" sz="3600" dirty="0"/>
              <a:t>Carga y descarga; </a:t>
            </a:r>
            <a:r>
              <a:rPr lang="es-ES" altLang="es-UY" dirty="0"/>
              <a:t>son la primera y la última operaciones en el sistema de almacenamiento y manejo. Puede usarse el mismo equipo para cargar, descargar y trasladar, pero separamos carga y descarga porque puede haber inspecciones o selecciones intermedias.</a:t>
            </a:r>
          </a:p>
          <a:p>
            <a:r>
              <a:rPr lang="es-ES" altLang="es-UY" sz="3600" dirty="0"/>
              <a:t>Traslado hacia y desde el almacenamiento; </a:t>
            </a:r>
            <a:r>
              <a:rPr lang="es-ES" altLang="es-UY" dirty="0"/>
              <a:t>puede haber varios traslados internos entre los puntos de carga y descarga. Existe una gran variedad de tipos de equipo que realizan estas actividades, desde simples hasta muy complejos y específicos.</a:t>
            </a:r>
          </a:p>
          <a:p>
            <a:endParaRPr lang="es-UY" dirty="0"/>
          </a:p>
        </p:txBody>
      </p:sp>
    </p:spTree>
    <p:extLst>
      <p:ext uri="{BB962C8B-B14F-4D97-AF65-F5344CB8AC3E}">
        <p14:creationId xmlns:p14="http://schemas.microsoft.com/office/powerpoint/2010/main" val="39901012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altLang="es-UY" dirty="0"/>
              <a:t>Funciones del manejo de materiales</a:t>
            </a:r>
            <a:endParaRPr lang="es-UY" dirty="0"/>
          </a:p>
        </p:txBody>
      </p:sp>
      <p:sp>
        <p:nvSpPr>
          <p:cNvPr id="3" name="2 Marcador de contenido"/>
          <p:cNvSpPr>
            <a:spLocks noGrp="1"/>
          </p:cNvSpPr>
          <p:nvPr>
            <p:ph idx="1"/>
          </p:nvPr>
        </p:nvSpPr>
        <p:spPr/>
        <p:txBody>
          <a:bodyPr/>
          <a:lstStyle/>
          <a:p>
            <a:r>
              <a:rPr lang="es-ES" altLang="es-UY" sz="3600" dirty="0"/>
              <a:t>Surtido de pedidos; </a:t>
            </a:r>
            <a:r>
              <a:rPr lang="es-ES" altLang="es-UY" dirty="0"/>
              <a:t>es una actividad crítica dentro del manejo de materiales, ya que manejar pedidos de pequeño volumen es un trabajo intenso y relativamente más costoso que las otras actividades de manejo de materiales.</a:t>
            </a:r>
          </a:p>
          <a:p>
            <a:endParaRPr lang="es-UY" dirty="0"/>
          </a:p>
        </p:txBody>
      </p:sp>
    </p:spTree>
    <p:extLst>
      <p:ext uri="{BB962C8B-B14F-4D97-AF65-F5344CB8AC3E}">
        <p14:creationId xmlns:p14="http://schemas.microsoft.com/office/powerpoint/2010/main" val="18657789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UY" dirty="0" smtClean="0"/>
              <a:t>Sistema Centralizado – descentralizado de Depósitos</a:t>
            </a:r>
            <a:endParaRPr lang="es-UY" dirty="0"/>
          </a:p>
        </p:txBody>
      </p:sp>
      <p:sp>
        <p:nvSpPr>
          <p:cNvPr id="3" name="2 Marcador de contenido"/>
          <p:cNvSpPr>
            <a:spLocks noGrp="1"/>
          </p:cNvSpPr>
          <p:nvPr>
            <p:ph idx="1"/>
          </p:nvPr>
        </p:nvSpPr>
        <p:spPr/>
        <p:txBody>
          <a:bodyPr>
            <a:normAutofit fontScale="55000" lnSpcReduction="20000"/>
          </a:bodyPr>
          <a:lstStyle/>
          <a:p>
            <a:pPr marL="0" indent="0">
              <a:buNone/>
            </a:pPr>
            <a:r>
              <a:rPr lang="es-UY" dirty="0"/>
              <a:t>La estrategia de localización y cantidad de depósitos en la </a:t>
            </a:r>
            <a:r>
              <a:rPr lang="es-UY" dirty="0" smtClean="0"/>
              <a:t>red está </a:t>
            </a:r>
            <a:r>
              <a:rPr lang="es-UY" dirty="0"/>
              <a:t>estrechamente ligada al nivel de servicio que se desee ofrecer. </a:t>
            </a:r>
            <a:r>
              <a:rPr lang="es-UY" dirty="0" smtClean="0"/>
              <a:t>Como contrapartida</a:t>
            </a:r>
            <a:r>
              <a:rPr lang="es-UY" dirty="0"/>
              <a:t>, a elevados requerimientos en nivel de servicio, siempre </a:t>
            </a:r>
            <a:r>
              <a:rPr lang="es-UY" dirty="0" smtClean="0"/>
              <a:t>se enfrentan </a:t>
            </a:r>
            <a:r>
              <a:rPr lang="es-UY" dirty="0"/>
              <a:t>los costos en diversas manifestaciones.</a:t>
            </a:r>
          </a:p>
          <a:p>
            <a:pPr marL="0" indent="0">
              <a:buNone/>
            </a:pPr>
            <a:r>
              <a:rPr lang="es-UY" dirty="0"/>
              <a:t>Los objetivos estratégicos de la red de distribución entonces apuntan </a:t>
            </a:r>
            <a:r>
              <a:rPr lang="es-UY" dirty="0" smtClean="0"/>
              <a:t>a determinar </a:t>
            </a:r>
            <a:r>
              <a:rPr lang="es-UY" dirty="0"/>
              <a:t>un plan que indique la forma más económica de recibir , cargar </a:t>
            </a:r>
            <a:r>
              <a:rPr lang="es-UY" dirty="0" smtClean="0"/>
              <a:t>y distribuir </a:t>
            </a:r>
            <a:r>
              <a:rPr lang="es-UY" dirty="0"/>
              <a:t>productos encontrando respuestas a las siguientes interrogantes:</a:t>
            </a:r>
          </a:p>
          <a:p>
            <a:pPr marL="0" indent="0">
              <a:buNone/>
            </a:pPr>
            <a:r>
              <a:rPr lang="es-UY" dirty="0"/>
              <a:t>¿Cuántos depósitos tener?</a:t>
            </a:r>
          </a:p>
          <a:p>
            <a:pPr marL="0" indent="0">
              <a:buNone/>
            </a:pPr>
            <a:r>
              <a:rPr lang="es-UY" dirty="0"/>
              <a:t>¿Dónde deberían ubicarse?</a:t>
            </a:r>
          </a:p>
          <a:p>
            <a:pPr marL="0" indent="0">
              <a:buNone/>
            </a:pPr>
            <a:r>
              <a:rPr lang="es-UY" dirty="0"/>
              <a:t>¿Cuanto inventario tener en cada uno?</a:t>
            </a:r>
          </a:p>
          <a:p>
            <a:pPr marL="0" indent="0">
              <a:buNone/>
            </a:pPr>
            <a:r>
              <a:rPr lang="es-UY" dirty="0"/>
              <a:t>¿Qué clientes servir en cada uno?</a:t>
            </a:r>
          </a:p>
          <a:p>
            <a:pPr marL="0" indent="0">
              <a:buNone/>
            </a:pPr>
            <a:r>
              <a:rPr lang="es-UY" dirty="0"/>
              <a:t>¿Cómo deberían ordenar los clientes a cada </a:t>
            </a:r>
            <a:r>
              <a:rPr lang="es-UY" dirty="0" smtClean="0"/>
              <a:t>depósito</a:t>
            </a:r>
            <a:r>
              <a:rPr lang="es-UY" dirty="0"/>
              <a:t>?</a:t>
            </a:r>
          </a:p>
          <a:p>
            <a:pPr marL="0" indent="0">
              <a:buNone/>
            </a:pPr>
            <a:r>
              <a:rPr lang="es-UY" dirty="0"/>
              <a:t>¿Cómo deberían ordenar los depósitos a los proveedores?</a:t>
            </a:r>
          </a:p>
          <a:p>
            <a:pPr marL="0" indent="0">
              <a:buNone/>
            </a:pPr>
            <a:r>
              <a:rPr lang="es-UY" dirty="0"/>
              <a:t>¿Cuáles serían las frecuencias adecuadas de carga a los clientes?</a:t>
            </a:r>
          </a:p>
          <a:p>
            <a:pPr marL="0" indent="0">
              <a:buNone/>
            </a:pPr>
            <a:r>
              <a:rPr lang="es-UY" dirty="0"/>
              <a:t>¿Cuáles serían los modos de transporte?</a:t>
            </a:r>
          </a:p>
          <a:p>
            <a:pPr marL="0" indent="0">
              <a:buNone/>
            </a:pPr>
            <a:r>
              <a:rPr lang="es-UY" dirty="0"/>
              <a:t>Concentremos la atención en los </a:t>
            </a:r>
            <a:r>
              <a:rPr lang="es-UY" dirty="0" err="1"/>
              <a:t>trade</a:t>
            </a:r>
            <a:r>
              <a:rPr lang="es-UY" dirty="0"/>
              <a:t> </a:t>
            </a:r>
            <a:r>
              <a:rPr lang="es-UY" dirty="0" err="1"/>
              <a:t>offs</a:t>
            </a:r>
            <a:r>
              <a:rPr lang="es-UY" dirty="0"/>
              <a:t> más relevantes en la decisión de</a:t>
            </a:r>
          </a:p>
          <a:p>
            <a:pPr marL="0" indent="0">
              <a:buNone/>
            </a:pPr>
            <a:r>
              <a:rPr lang="es-UY" dirty="0"/>
              <a:t>distribución: la cantidad de depósitos y sus ubicaciones geográficas.</a:t>
            </a:r>
          </a:p>
        </p:txBody>
      </p:sp>
    </p:spTree>
    <p:extLst>
      <p:ext uri="{BB962C8B-B14F-4D97-AF65-F5344CB8AC3E}">
        <p14:creationId xmlns:p14="http://schemas.microsoft.com/office/powerpoint/2010/main" val="15143181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UY" dirty="0"/>
              <a:t>Sistema Centralizado – descentralizado de Depósitos</a:t>
            </a:r>
          </a:p>
        </p:txBody>
      </p:sp>
      <p:sp>
        <p:nvSpPr>
          <p:cNvPr id="3" name="2 Marcador de contenido"/>
          <p:cNvSpPr>
            <a:spLocks noGrp="1"/>
          </p:cNvSpPr>
          <p:nvPr>
            <p:ph idx="1"/>
          </p:nvPr>
        </p:nvSpPr>
        <p:spPr/>
        <p:txBody>
          <a:bodyPr>
            <a:normAutofit fontScale="92500"/>
          </a:bodyPr>
          <a:lstStyle/>
          <a:p>
            <a:pPr marL="0" indent="0">
              <a:buNone/>
            </a:pPr>
            <a:r>
              <a:rPr lang="es-UY" dirty="0"/>
              <a:t>Concentremos la atención en los </a:t>
            </a:r>
            <a:r>
              <a:rPr lang="es-UY" dirty="0" err="1"/>
              <a:t>trade</a:t>
            </a:r>
            <a:r>
              <a:rPr lang="es-UY" dirty="0"/>
              <a:t> </a:t>
            </a:r>
            <a:r>
              <a:rPr lang="es-UY" dirty="0" err="1"/>
              <a:t>offs</a:t>
            </a:r>
            <a:r>
              <a:rPr lang="es-UY" dirty="0"/>
              <a:t> más relevantes en la decisión </a:t>
            </a:r>
            <a:r>
              <a:rPr lang="es-UY" dirty="0" smtClean="0"/>
              <a:t>de distribución</a:t>
            </a:r>
            <a:r>
              <a:rPr lang="es-UY" dirty="0"/>
              <a:t>: la cantidad de depósitos y sus ubicaciones geográficas.</a:t>
            </a:r>
          </a:p>
          <a:p>
            <a:pPr marL="0" indent="0">
              <a:buNone/>
            </a:pPr>
            <a:r>
              <a:rPr lang="es-UY" dirty="0" smtClean="0"/>
              <a:t>La </a:t>
            </a:r>
            <a:r>
              <a:rPr lang="es-UY" dirty="0"/>
              <a:t>cantidad de depósitos óptima se sustentan en los </a:t>
            </a:r>
            <a:r>
              <a:rPr lang="es-UY" dirty="0" err="1"/>
              <a:t>trade</a:t>
            </a:r>
            <a:r>
              <a:rPr lang="es-UY" dirty="0"/>
              <a:t> </a:t>
            </a:r>
            <a:r>
              <a:rPr lang="es-UY" dirty="0" err="1"/>
              <a:t>offs</a:t>
            </a:r>
            <a:r>
              <a:rPr lang="es-UY" dirty="0"/>
              <a:t> de dos </a:t>
            </a:r>
            <a:r>
              <a:rPr lang="es-UY" dirty="0" smtClean="0"/>
              <a:t>costos logísticos principales</a:t>
            </a:r>
            <a:r>
              <a:rPr lang="es-UY" dirty="0"/>
              <a:t>: </a:t>
            </a:r>
            <a:endParaRPr lang="es-UY" dirty="0" smtClean="0"/>
          </a:p>
          <a:p>
            <a:pPr marL="514350" indent="-514350">
              <a:buAutoNum type="alphaLcParenR"/>
            </a:pPr>
            <a:r>
              <a:rPr lang="es-UY" i="1" dirty="0" smtClean="0"/>
              <a:t>costos </a:t>
            </a:r>
            <a:r>
              <a:rPr lang="es-UY" i="1" dirty="0"/>
              <a:t>de mantener inventarios (incluye los depósitos</a:t>
            </a:r>
            <a:r>
              <a:rPr lang="es-UY" i="1" dirty="0" smtClean="0"/>
              <a:t>)</a:t>
            </a:r>
          </a:p>
          <a:p>
            <a:pPr marL="514350" indent="-514350">
              <a:buAutoNum type="alphaLcParenR"/>
            </a:pPr>
            <a:r>
              <a:rPr lang="es-UY" i="1" dirty="0" smtClean="0"/>
              <a:t>costos </a:t>
            </a:r>
            <a:r>
              <a:rPr lang="es-UY" i="1" dirty="0"/>
              <a:t>de </a:t>
            </a:r>
            <a:r>
              <a:rPr lang="es-UY" i="1" dirty="0" smtClean="0"/>
              <a:t>transporte.</a:t>
            </a:r>
            <a:endParaRPr lang="es-UY" dirty="0"/>
          </a:p>
        </p:txBody>
      </p:sp>
    </p:spTree>
    <p:extLst>
      <p:ext uri="{BB962C8B-B14F-4D97-AF65-F5344CB8AC3E}">
        <p14:creationId xmlns:p14="http://schemas.microsoft.com/office/powerpoint/2010/main" val="16089260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UY" dirty="0"/>
              <a:t>Criterios de selección de los equipos de manipulación</a:t>
            </a:r>
            <a:r>
              <a:rPr lang="es-UY" dirty="0" smtClean="0"/>
              <a:t>, estiba </a:t>
            </a:r>
            <a:r>
              <a:rPr lang="es-UY" dirty="0"/>
              <a:t>y </a:t>
            </a:r>
            <a:r>
              <a:rPr lang="es-UY" dirty="0" err="1"/>
              <a:t>picking</a:t>
            </a:r>
            <a:endParaRPr lang="es-UY" dirty="0"/>
          </a:p>
        </p:txBody>
      </p:sp>
      <p:sp>
        <p:nvSpPr>
          <p:cNvPr id="3" name="2 Marcador de contenido"/>
          <p:cNvSpPr>
            <a:spLocks noGrp="1"/>
          </p:cNvSpPr>
          <p:nvPr>
            <p:ph idx="1"/>
          </p:nvPr>
        </p:nvSpPr>
        <p:spPr/>
        <p:txBody>
          <a:bodyPr>
            <a:normAutofit fontScale="77500" lnSpcReduction="20000"/>
          </a:bodyPr>
          <a:lstStyle/>
          <a:p>
            <a:pPr marL="0" indent="0">
              <a:buNone/>
            </a:pPr>
            <a:r>
              <a:rPr lang="es-UY" dirty="0"/>
              <a:t>La selección de las instalaciones para estiba y los equipos de </a:t>
            </a:r>
            <a:r>
              <a:rPr lang="es-UY" dirty="0" smtClean="0"/>
              <a:t>manipulación también </a:t>
            </a:r>
            <a:r>
              <a:rPr lang="es-UY" dirty="0"/>
              <a:t>está gobernada por principios que buscan optimizar los </a:t>
            </a:r>
            <a:r>
              <a:rPr lang="es-UY" dirty="0" err="1"/>
              <a:t>trade</a:t>
            </a:r>
            <a:r>
              <a:rPr lang="es-UY" dirty="0"/>
              <a:t> off </a:t>
            </a:r>
            <a:r>
              <a:rPr lang="es-UY" dirty="0" smtClean="0"/>
              <a:t>entre costos </a:t>
            </a:r>
            <a:r>
              <a:rPr lang="es-UY" dirty="0"/>
              <a:t>de espacio y costos de operativa.</a:t>
            </a:r>
          </a:p>
          <a:p>
            <a:pPr marL="0" indent="0">
              <a:buNone/>
            </a:pPr>
            <a:r>
              <a:rPr lang="es-UY" dirty="0"/>
              <a:t>Los tres parámetros básicos que se deben determinar para lograr el </a:t>
            </a:r>
            <a:r>
              <a:rPr lang="es-UY" dirty="0" smtClean="0"/>
              <a:t>equilibrio son</a:t>
            </a:r>
            <a:r>
              <a:rPr lang="es-UY" dirty="0"/>
              <a:t>: </a:t>
            </a:r>
            <a:r>
              <a:rPr lang="es-UY" i="1" dirty="0"/>
              <a:t>instalaciones para </a:t>
            </a:r>
            <a:r>
              <a:rPr lang="es-UY" i="1" dirty="0" smtClean="0"/>
              <a:t>almacenar</a:t>
            </a:r>
            <a:r>
              <a:rPr lang="es-UY" i="1" dirty="0" smtClean="0">
                <a:sym typeface="Wingdings" panose="05000000000000000000" pitchFamily="2" charset="2"/>
              </a:rPr>
              <a:t> </a:t>
            </a:r>
            <a:r>
              <a:rPr lang="es-UY" i="1" dirty="0" smtClean="0"/>
              <a:t>equipos </a:t>
            </a:r>
            <a:r>
              <a:rPr lang="es-UY" i="1" dirty="0"/>
              <a:t>de transporte y estiba </a:t>
            </a:r>
            <a:r>
              <a:rPr lang="es-UY" i="1" dirty="0" smtClean="0">
                <a:sym typeface="Wingdings" panose="05000000000000000000" pitchFamily="2" charset="2"/>
              </a:rPr>
              <a:t></a:t>
            </a:r>
            <a:r>
              <a:rPr lang="es-UY" i="1" dirty="0" smtClean="0"/>
              <a:t> espacios muertos</a:t>
            </a:r>
            <a:r>
              <a:rPr lang="es-UY" i="1" dirty="0"/>
              <a:t>, pasillos y otras áreas necesarias para el funcionamiento. </a:t>
            </a:r>
            <a:endParaRPr lang="es-UY" i="1" dirty="0" smtClean="0"/>
          </a:p>
          <a:p>
            <a:pPr marL="0" indent="0">
              <a:buNone/>
            </a:pPr>
            <a:r>
              <a:rPr lang="es-UY" dirty="0" smtClean="0"/>
              <a:t>La elección de </a:t>
            </a:r>
            <a:r>
              <a:rPr lang="es-UY" dirty="0"/>
              <a:t>una opción con ventajas económicas en uno de los parámetros, limita </a:t>
            </a:r>
            <a:r>
              <a:rPr lang="es-UY" dirty="0" smtClean="0"/>
              <a:t>y condiciona </a:t>
            </a:r>
            <a:r>
              <a:rPr lang="es-UY" dirty="0"/>
              <a:t>las posibilidades de los otros parámetros y puede implicar </a:t>
            </a:r>
            <a:r>
              <a:rPr lang="es-UY" dirty="0" smtClean="0"/>
              <a:t>costos mayores </a:t>
            </a:r>
            <a:r>
              <a:rPr lang="es-UY" dirty="0"/>
              <a:t>totales.</a:t>
            </a:r>
          </a:p>
        </p:txBody>
      </p:sp>
    </p:spTree>
    <p:extLst>
      <p:ext uri="{BB962C8B-B14F-4D97-AF65-F5344CB8AC3E}">
        <p14:creationId xmlns:p14="http://schemas.microsoft.com/office/powerpoint/2010/main" val="11387476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UY"/>
          </a:p>
        </p:txBody>
      </p:sp>
      <p:pic>
        <p:nvPicPr>
          <p:cNvPr id="2050"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0463" t="40407" r="18076"/>
          <a:stretch/>
        </p:blipFill>
        <p:spPr bwMode="auto">
          <a:xfrm>
            <a:off x="899592" y="836712"/>
            <a:ext cx="7416824" cy="50014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351856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UY" dirty="0"/>
          </a:p>
        </p:txBody>
      </p:sp>
      <p:sp>
        <p:nvSpPr>
          <p:cNvPr id="3" name="2 Marcador de contenido"/>
          <p:cNvSpPr>
            <a:spLocks noGrp="1"/>
          </p:cNvSpPr>
          <p:nvPr>
            <p:ph idx="1"/>
          </p:nvPr>
        </p:nvSpPr>
        <p:spPr>
          <a:xfrm>
            <a:off x="457200" y="476672"/>
            <a:ext cx="8229600" cy="5649491"/>
          </a:xfrm>
        </p:spPr>
        <p:txBody>
          <a:bodyPr>
            <a:noAutofit/>
          </a:bodyPr>
          <a:lstStyle/>
          <a:p>
            <a:pPr marL="0" indent="0">
              <a:buNone/>
            </a:pPr>
            <a:r>
              <a:rPr lang="es-UY" sz="1400" i="1" dirty="0"/>
              <a:t>La preparación de órdenes de carga o "</a:t>
            </a:r>
            <a:r>
              <a:rPr lang="es-UY" sz="1400" i="1" dirty="0" err="1"/>
              <a:t>picking</a:t>
            </a:r>
            <a:r>
              <a:rPr lang="es-UY" sz="1400" i="1" dirty="0"/>
              <a:t>" (del inglés: recoger) es </a:t>
            </a:r>
            <a:r>
              <a:rPr lang="es-UY" sz="1400" i="1" dirty="0" smtClean="0"/>
              <a:t>la función </a:t>
            </a:r>
            <a:r>
              <a:rPr lang="es-UY" sz="1400" i="1" dirty="0"/>
              <a:t>que los profesionales de los depósitos consideran más crítica </a:t>
            </a:r>
            <a:r>
              <a:rPr lang="es-UY" sz="1400" i="1" dirty="0" smtClean="0"/>
              <a:t>y compleja</a:t>
            </a:r>
            <a:r>
              <a:rPr lang="es-UY" sz="1400" i="1" dirty="0"/>
              <a:t>. Es la actividad : contigua al cliente en el trayecto del flujo </a:t>
            </a:r>
            <a:r>
              <a:rPr lang="es-UY" sz="1400" i="1" dirty="0" smtClean="0"/>
              <a:t>de materiales </a:t>
            </a:r>
            <a:r>
              <a:rPr lang="es-UY" sz="1400" i="1" dirty="0"/>
              <a:t>y la más costosa en términos de consumo de recursos. Entre el 45</a:t>
            </a:r>
            <a:r>
              <a:rPr lang="es-UY" sz="1400" i="1" dirty="0" smtClean="0"/>
              <a:t>% y </a:t>
            </a:r>
            <a:r>
              <a:rPr lang="es-UY" sz="1400" i="1" dirty="0"/>
              <a:t>el 65% de los costos operativos de un depósito tienen su origen en </a:t>
            </a:r>
            <a:r>
              <a:rPr lang="es-UY" sz="1400" i="1" dirty="0" smtClean="0"/>
              <a:t>la actividad </a:t>
            </a:r>
            <a:r>
              <a:rPr lang="es-UY" sz="1400" i="1" dirty="0"/>
              <a:t>de </a:t>
            </a:r>
            <a:r>
              <a:rPr lang="es-UY" sz="1400" i="1" dirty="0" err="1"/>
              <a:t>picking</a:t>
            </a:r>
            <a:r>
              <a:rPr lang="es-UY" sz="1400" i="1" dirty="0"/>
              <a:t> , consolidación y carga de las órdenes del cliente. No </a:t>
            </a:r>
            <a:r>
              <a:rPr lang="es-UY" sz="1400" i="1" dirty="0" smtClean="0"/>
              <a:t>en vano </a:t>
            </a:r>
            <a:r>
              <a:rPr lang="es-UY" sz="1400" i="1" dirty="0"/>
              <a:t>los mayores esfuerzos de mejora e innovación apuntan hacia </a:t>
            </a:r>
            <a:r>
              <a:rPr lang="es-UY" sz="1400" i="1" dirty="0" smtClean="0"/>
              <a:t>esta actividad </a:t>
            </a:r>
            <a:r>
              <a:rPr lang="es-UY" sz="1400" i="1" dirty="0"/>
              <a:t>de intensa labor. Además es la fuente de errores más importantes (</a:t>
            </a:r>
            <a:r>
              <a:rPr lang="es-UY" sz="1400" i="1" dirty="0" smtClean="0"/>
              <a:t>si los </a:t>
            </a:r>
            <a:r>
              <a:rPr lang="es-UY" sz="1400" i="1" dirty="0"/>
              <a:t>hubiera) y más abundantes.</a:t>
            </a:r>
          </a:p>
          <a:p>
            <a:pPr marL="0" indent="0">
              <a:buNone/>
            </a:pPr>
            <a:r>
              <a:rPr lang="es-UY" sz="1400" i="1" dirty="0"/>
              <a:t>Al mismo tiempo, la introducción de nuevas figuras logísticas enfocadas </a:t>
            </a:r>
            <a:r>
              <a:rPr lang="es-UY" sz="1400" i="1" dirty="0" smtClean="0"/>
              <a:t>hacia un mejor </a:t>
            </a:r>
            <a:r>
              <a:rPr lang="es-UY" sz="1400" i="1" dirty="0"/>
              <a:t>servicio al cliente y a un menor inventario ( JIT, QR- respuesta rápida</a:t>
            </a:r>
            <a:r>
              <a:rPr lang="es-UY" sz="1400" i="1" dirty="0" smtClean="0"/>
              <a:t>, ECR</a:t>
            </a:r>
            <a:r>
              <a:rPr lang="es-UY" sz="1400" i="1" dirty="0"/>
              <a:t>, etc.) donde el principal objetivo es la entrega de órdenes cada vez </a:t>
            </a:r>
            <a:r>
              <a:rPr lang="es-UY" sz="1400" i="1" dirty="0" smtClean="0"/>
              <a:t>más pequeñas </a:t>
            </a:r>
            <a:r>
              <a:rPr lang="es-UY" sz="1400" i="1" dirty="0"/>
              <a:t>y más frecuentes, han incrementado el grado de dificultad de </a:t>
            </a:r>
            <a:r>
              <a:rPr lang="es-UY" sz="1400" i="1" dirty="0" smtClean="0"/>
              <a:t>la operativa </a:t>
            </a:r>
            <a:r>
              <a:rPr lang="es-UY" sz="1400" i="1" dirty="0"/>
              <a:t>y la calidad necesaria en las entregas ( tiempo, mínimo daño </a:t>
            </a:r>
            <a:r>
              <a:rPr lang="es-UY" sz="1400" i="1" dirty="0" smtClean="0"/>
              <a:t>y exactitud</a:t>
            </a:r>
            <a:r>
              <a:rPr lang="es-UY" sz="1400" i="1" dirty="0"/>
              <a:t>).</a:t>
            </a:r>
          </a:p>
          <a:p>
            <a:pPr marL="0" indent="0">
              <a:buNone/>
            </a:pPr>
            <a:r>
              <a:rPr lang="es-UY" sz="1400" i="1" dirty="0"/>
              <a:t>La definición de </a:t>
            </a:r>
            <a:r>
              <a:rPr lang="es-UY" sz="1400" i="1" dirty="0" err="1"/>
              <a:t>picking</a:t>
            </a:r>
            <a:r>
              <a:rPr lang="es-UY" sz="1400" i="1" dirty="0"/>
              <a:t> que elegimos ( hay otras, ésta es la que </a:t>
            </a:r>
            <a:r>
              <a:rPr lang="es-UY" sz="1400" i="1" dirty="0" smtClean="0"/>
              <a:t>arbitrariamente sugerimos</a:t>
            </a:r>
            <a:r>
              <a:rPr lang="es-UY" sz="1400" i="1" dirty="0"/>
              <a:t>) es:</a:t>
            </a:r>
          </a:p>
          <a:p>
            <a:pPr marL="0" indent="0">
              <a:buNone/>
            </a:pPr>
            <a:r>
              <a:rPr lang="es-UY" sz="1400" i="1" dirty="0"/>
              <a:t>"La orden de </a:t>
            </a:r>
            <a:r>
              <a:rPr lang="es-UY" sz="1400" i="1" dirty="0" err="1"/>
              <a:t>picking</a:t>
            </a:r>
            <a:r>
              <a:rPr lang="es-UY" sz="1400" i="1" dirty="0"/>
              <a:t> es la selección de los ítems correctos y en las </a:t>
            </a:r>
            <a:r>
              <a:rPr lang="es-UY" sz="1400" i="1" dirty="0" smtClean="0"/>
              <a:t>cantidades correctas </a:t>
            </a:r>
            <a:r>
              <a:rPr lang="es-UY" sz="1400" i="1" dirty="0"/>
              <a:t>desde la estiba para satisfacer los requerimientos especificados </a:t>
            </a:r>
            <a:r>
              <a:rPr lang="es-UY" sz="1400" i="1" dirty="0" smtClean="0"/>
              <a:t>de servicio </a:t>
            </a:r>
            <a:r>
              <a:rPr lang="es-UY" sz="1400" i="1" dirty="0"/>
              <a:t>al cliente"</a:t>
            </a:r>
          </a:p>
          <a:p>
            <a:pPr marL="0" indent="0">
              <a:buNone/>
            </a:pPr>
            <a:r>
              <a:rPr lang="es-UY" sz="1400" i="1" dirty="0"/>
              <a:t>La aparente trivialidad de esta definición se difuma cuando afirmamos que </a:t>
            </a:r>
            <a:r>
              <a:rPr lang="es-UY" sz="1400" i="1" dirty="0" smtClean="0"/>
              <a:t>no es </a:t>
            </a:r>
            <a:r>
              <a:rPr lang="es-UY" sz="1400" i="1" dirty="0"/>
              <a:t>poco común entregarle al cliente lo que no pidió, la cantidad que no pidió, </a:t>
            </a:r>
            <a:r>
              <a:rPr lang="es-UY" sz="1400" i="1" dirty="0" smtClean="0"/>
              <a:t>y con </a:t>
            </a:r>
            <a:r>
              <a:rPr lang="es-UY" sz="1400" i="1" dirty="0"/>
              <a:t>un servicio de entrega diferente al que había establecido previamente.</a:t>
            </a:r>
          </a:p>
          <a:p>
            <a:pPr marL="0" indent="0">
              <a:buNone/>
            </a:pPr>
            <a:r>
              <a:rPr lang="es-UY" sz="1400" i="1" dirty="0" smtClean="0"/>
              <a:t>Definiremos </a:t>
            </a:r>
            <a:r>
              <a:rPr lang="es-UY" sz="1400" i="1" dirty="0"/>
              <a:t>algunos principios básicos:</a:t>
            </a:r>
          </a:p>
          <a:p>
            <a:pPr marL="0" indent="0">
              <a:buNone/>
            </a:pPr>
            <a:r>
              <a:rPr lang="es-UY" sz="1400" i="1" dirty="0"/>
              <a:t>El documento de instrucciones de </a:t>
            </a:r>
            <a:r>
              <a:rPr lang="es-UY" sz="1400" i="1" dirty="0" err="1"/>
              <a:t>pickeo</a:t>
            </a:r>
            <a:r>
              <a:rPr lang="es-UY" sz="1400" i="1" dirty="0"/>
              <a:t> debe ser claro y fácil de leer </a:t>
            </a:r>
            <a:r>
              <a:rPr lang="es-UY" sz="1400" i="1" dirty="0" smtClean="0"/>
              <a:t>para facilitar </a:t>
            </a:r>
            <a:r>
              <a:rPr lang="es-UY" sz="1400" i="1" dirty="0"/>
              <a:t>el trabajo al operario.</a:t>
            </a:r>
          </a:p>
          <a:p>
            <a:pPr marL="0" indent="0">
              <a:buNone/>
            </a:pPr>
            <a:r>
              <a:rPr lang="es-UY" sz="1400" i="1" dirty="0"/>
              <a:t>El documento debe estar pre-ruteado, porque debe ser también una forma </a:t>
            </a:r>
            <a:r>
              <a:rPr lang="es-UY" sz="1400" i="1" dirty="0" smtClean="0"/>
              <a:t>de controlar </a:t>
            </a:r>
            <a:r>
              <a:rPr lang="es-UY" sz="1400" i="1" dirty="0"/>
              <a:t>el proceso ordenadamente.</a:t>
            </a:r>
          </a:p>
        </p:txBody>
      </p:sp>
    </p:spTree>
    <p:extLst>
      <p:ext uri="{BB962C8B-B14F-4D97-AF65-F5344CB8AC3E}">
        <p14:creationId xmlns:p14="http://schemas.microsoft.com/office/powerpoint/2010/main" val="17677654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UY" dirty="0"/>
          </a:p>
        </p:txBody>
      </p:sp>
      <p:sp>
        <p:nvSpPr>
          <p:cNvPr id="3" name="2 Marcador de contenido"/>
          <p:cNvSpPr>
            <a:spLocks noGrp="1"/>
          </p:cNvSpPr>
          <p:nvPr>
            <p:ph idx="1"/>
          </p:nvPr>
        </p:nvSpPr>
        <p:spPr>
          <a:xfrm>
            <a:off x="457200" y="620688"/>
            <a:ext cx="8229600" cy="5505475"/>
          </a:xfrm>
        </p:spPr>
        <p:txBody>
          <a:bodyPr>
            <a:noAutofit/>
          </a:bodyPr>
          <a:lstStyle/>
          <a:p>
            <a:pPr marL="0" indent="0">
              <a:buNone/>
            </a:pPr>
            <a:r>
              <a:rPr lang="es-UY" sz="1400" i="1" dirty="0"/>
              <a:t>Mantener un sistema de ubicación y localización de productos consistente </a:t>
            </a:r>
            <a:r>
              <a:rPr lang="es-UY" sz="1400" i="1" dirty="0" smtClean="0"/>
              <a:t>y controlado</a:t>
            </a:r>
            <a:r>
              <a:rPr lang="es-UY" sz="1400" i="1" dirty="0"/>
              <a:t>. Errores o indeterminaciones de lugar generan las mayores pérdidas</a:t>
            </a:r>
          </a:p>
          <a:p>
            <a:pPr marL="0" indent="0">
              <a:buNone/>
            </a:pPr>
            <a:r>
              <a:rPr lang="es-UY" sz="1400" i="1" dirty="0"/>
              <a:t>de tiempo.</a:t>
            </a:r>
          </a:p>
          <a:p>
            <a:pPr marL="0" indent="0">
              <a:buNone/>
            </a:pPr>
            <a:r>
              <a:rPr lang="es-UY" sz="1400" i="1" dirty="0"/>
              <a:t>El operario debe ser responsable por la confiabilidad del </a:t>
            </a:r>
            <a:r>
              <a:rPr lang="es-UY" sz="1400" i="1" dirty="0" err="1"/>
              <a:t>pickeo</a:t>
            </a:r>
            <a:r>
              <a:rPr lang="es-UY" sz="1400" i="1" dirty="0"/>
              <a:t> y </a:t>
            </a:r>
            <a:r>
              <a:rPr lang="es-UY" sz="1400" i="1" dirty="0" smtClean="0"/>
              <a:t>deberá corregir </a:t>
            </a:r>
            <a:r>
              <a:rPr lang="es-UY" sz="1400" i="1" dirty="0"/>
              <a:t>errores de ubicación y de stock en el proceso.</a:t>
            </a:r>
          </a:p>
          <a:p>
            <a:pPr marL="0" indent="0">
              <a:buNone/>
            </a:pPr>
            <a:r>
              <a:rPr lang="es-UY" sz="1400" i="1" dirty="0"/>
              <a:t>Los papeles, escrituras manuales, chequeos con bolígrafo, etc. hacen </a:t>
            </a:r>
            <a:r>
              <a:rPr lang="es-UY" sz="1400" i="1" dirty="0" smtClean="0"/>
              <a:t>perder tiempo </a:t>
            </a:r>
            <a:r>
              <a:rPr lang="es-UY" sz="1400" i="1" dirty="0"/>
              <a:t>y agregan confusión más que control. Es necesario </a:t>
            </a:r>
            <a:r>
              <a:rPr lang="es-UY" sz="1400" i="1" dirty="0" err="1"/>
              <a:t>elirninar</a:t>
            </a:r>
            <a:r>
              <a:rPr lang="es-UY" sz="1400" i="1" dirty="0"/>
              <a:t> los papeles</a:t>
            </a:r>
          </a:p>
          <a:p>
            <a:pPr marL="0" indent="0">
              <a:buNone/>
            </a:pPr>
            <a:r>
              <a:rPr lang="es-UY" sz="1400" i="1" dirty="0"/>
              <a:t>y automatizar las validaciones con tecnología.</a:t>
            </a:r>
          </a:p>
          <a:p>
            <a:pPr marL="0" indent="0">
              <a:buNone/>
            </a:pPr>
            <a:r>
              <a:rPr lang="es-UY" sz="1400" dirty="0"/>
              <a:t>Usaremos la siguiente terminología: .</a:t>
            </a:r>
          </a:p>
          <a:p>
            <a:pPr marL="0" indent="0">
              <a:buNone/>
            </a:pPr>
            <a:r>
              <a:rPr lang="es-UY" sz="1400" i="1" dirty="0" err="1"/>
              <a:t>Item</a:t>
            </a:r>
            <a:r>
              <a:rPr lang="es-UY" sz="1400" i="1" dirty="0"/>
              <a:t>: </a:t>
            </a:r>
            <a:r>
              <a:rPr lang="es-UY" sz="1400" dirty="0"/>
              <a:t>(SKU)</a:t>
            </a:r>
          </a:p>
          <a:p>
            <a:pPr marL="0" indent="0">
              <a:buNone/>
            </a:pPr>
            <a:r>
              <a:rPr lang="es-UY" sz="1400" i="1" dirty="0"/>
              <a:t>Línea: </a:t>
            </a:r>
            <a:r>
              <a:rPr lang="es-UY" sz="1400" dirty="0"/>
              <a:t>Requerimiento de un ítem particular en un documento de </a:t>
            </a:r>
            <a:r>
              <a:rPr lang="es-UY" sz="1400" dirty="0" err="1" smtClean="0"/>
              <a:t>pickeo</a:t>
            </a:r>
            <a:r>
              <a:rPr lang="es-UY" sz="1400" dirty="0" smtClean="0"/>
              <a:t> específico</a:t>
            </a:r>
            <a:r>
              <a:rPr lang="es-UY" sz="1400" dirty="0"/>
              <a:t>.</a:t>
            </a:r>
          </a:p>
          <a:p>
            <a:pPr marL="0" indent="0">
              <a:buNone/>
            </a:pPr>
            <a:r>
              <a:rPr lang="es-UY" sz="1400" i="1" dirty="0"/>
              <a:t>Orden: </a:t>
            </a:r>
            <a:r>
              <a:rPr lang="es-UY" sz="1400" dirty="0"/>
              <a:t>Requerimientos del cliente en forma de líneas agrupadas en </a:t>
            </a:r>
            <a:r>
              <a:rPr lang="es-UY" sz="1400" dirty="0" smtClean="0"/>
              <a:t>un documento</a:t>
            </a:r>
            <a:endParaRPr lang="es-UY" sz="1400" dirty="0"/>
          </a:p>
          <a:p>
            <a:pPr marL="0" indent="0">
              <a:buNone/>
            </a:pPr>
            <a:r>
              <a:rPr lang="es-UY" sz="1400" i="1" dirty="0"/>
              <a:t>¿Cómo organizar la preparación de pedidos?</a:t>
            </a:r>
          </a:p>
          <a:p>
            <a:pPr marL="0" indent="0">
              <a:buNone/>
            </a:pPr>
            <a:r>
              <a:rPr lang="es-UY" sz="1400" dirty="0"/>
              <a:t>Nos sentimos tentados a decir:" es simplemente darle un documento a </a:t>
            </a:r>
            <a:r>
              <a:rPr lang="es-UY" sz="1400" dirty="0" smtClean="0"/>
              <a:t>un operario </a:t>
            </a:r>
            <a:r>
              <a:rPr lang="es-UY" sz="1400" dirty="0"/>
              <a:t>para que ubique y transporte al dock la mercadería".</a:t>
            </a:r>
          </a:p>
          <a:p>
            <a:pPr marL="0" indent="0">
              <a:buNone/>
            </a:pPr>
            <a:r>
              <a:rPr lang="es-UY" sz="1400" dirty="0" smtClean="0"/>
              <a:t>¿</a:t>
            </a:r>
            <a:r>
              <a:rPr lang="es-UY" sz="1400" dirty="0"/>
              <a:t>Cómo sabemos que el traslado y tiempo serán mínimos? ¿Hay un </a:t>
            </a:r>
            <a:r>
              <a:rPr lang="es-UY" sz="1400" dirty="0" smtClean="0"/>
              <a:t>sistema que </a:t>
            </a:r>
            <a:r>
              <a:rPr lang="es-UY" sz="1400" dirty="0"/>
              <a:t>automatice científicamente los recorridos o , como siempre sucede: " el</a:t>
            </a:r>
          </a:p>
          <a:p>
            <a:pPr marL="0" indent="0">
              <a:buNone/>
            </a:pPr>
            <a:r>
              <a:rPr lang="es-UY" sz="1400" dirty="0" smtClean="0"/>
              <a:t>Supervisor </a:t>
            </a:r>
            <a:r>
              <a:rPr lang="es-UY" sz="1400" dirty="0"/>
              <a:t>tiene muchos años en esto y él sabe por donde empezar".</a:t>
            </a:r>
          </a:p>
          <a:p>
            <a:pPr marL="0" indent="0">
              <a:buNone/>
            </a:pPr>
            <a:r>
              <a:rPr lang="es-UY" sz="1400" dirty="0"/>
              <a:t>Esto es cierto también, pero en un escenario complejo no podemos dejar en </a:t>
            </a:r>
            <a:r>
              <a:rPr lang="es-UY" sz="1400" dirty="0" smtClean="0"/>
              <a:t>la cabeza </a:t>
            </a:r>
            <a:r>
              <a:rPr lang="es-UY" sz="1400" dirty="0"/>
              <a:t>de una persona detalles muy ajustados y no evidentes en sí mismos</a:t>
            </a:r>
          </a:p>
          <a:p>
            <a:pPr marL="0" indent="0">
              <a:buNone/>
            </a:pPr>
            <a:r>
              <a:rPr lang="es-UY" sz="1400" dirty="0"/>
              <a:t>para lograr la optimización.</a:t>
            </a:r>
          </a:p>
          <a:p>
            <a:pPr marL="0" indent="0">
              <a:buNone/>
            </a:pPr>
            <a:r>
              <a:rPr lang="es-UY" sz="1400" dirty="0"/>
              <a:t>En las siguientes ilustraciones, se explican las formas más comunes </a:t>
            </a:r>
            <a:r>
              <a:rPr lang="es-UY" sz="1400" dirty="0" smtClean="0"/>
              <a:t>de organizar </a:t>
            </a:r>
            <a:r>
              <a:rPr lang="es-UY" sz="1400" dirty="0"/>
              <a:t>un sistema de </a:t>
            </a:r>
            <a:r>
              <a:rPr lang="es-UY" sz="1400" dirty="0" err="1"/>
              <a:t>picking</a:t>
            </a:r>
            <a:r>
              <a:rPr lang="es-UY" sz="1400" dirty="0"/>
              <a:t>. Lo que no surge espontáneamente son </a:t>
            </a:r>
            <a:r>
              <a:rPr lang="es-UY" sz="1400" dirty="0" smtClean="0"/>
              <a:t>las razones </a:t>
            </a:r>
            <a:r>
              <a:rPr lang="es-UY" sz="1400" dirty="0"/>
              <a:t>de su elección, basadas inevitablemente en los </a:t>
            </a:r>
            <a:r>
              <a:rPr lang="es-UY" sz="1400" dirty="0" err="1"/>
              <a:t>trade</a:t>
            </a:r>
            <a:r>
              <a:rPr lang="es-UY" sz="1400" dirty="0"/>
              <a:t> off </a:t>
            </a:r>
            <a:r>
              <a:rPr lang="es-UY" sz="1400" dirty="0" smtClean="0"/>
              <a:t>entre movimientos</a:t>
            </a:r>
            <a:r>
              <a:rPr lang="es-UY" sz="1400" dirty="0"/>
              <a:t>, tiempo y recursos.</a:t>
            </a:r>
          </a:p>
        </p:txBody>
      </p:sp>
    </p:spTree>
    <p:extLst>
      <p:ext uri="{BB962C8B-B14F-4D97-AF65-F5344CB8AC3E}">
        <p14:creationId xmlns:p14="http://schemas.microsoft.com/office/powerpoint/2010/main" val="34488080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UY" dirty="0"/>
          </a:p>
        </p:txBody>
      </p:sp>
      <p:pic>
        <p:nvPicPr>
          <p:cNvPr id="1026"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1504" t="13469" r="9493"/>
          <a:stretch/>
        </p:blipFill>
        <p:spPr bwMode="auto">
          <a:xfrm>
            <a:off x="611560" y="1532984"/>
            <a:ext cx="8064896" cy="45931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70493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UY" dirty="0" smtClean="0"/>
              <a:t>Rol Estratégico</a:t>
            </a:r>
            <a:endParaRPr lang="es-UY" dirty="0"/>
          </a:p>
        </p:txBody>
      </p:sp>
      <p:sp>
        <p:nvSpPr>
          <p:cNvPr id="3" name="2 Marcador de contenido"/>
          <p:cNvSpPr>
            <a:spLocks noGrp="1"/>
          </p:cNvSpPr>
          <p:nvPr>
            <p:ph idx="1"/>
          </p:nvPr>
        </p:nvSpPr>
        <p:spPr/>
        <p:txBody>
          <a:bodyPr>
            <a:normAutofit fontScale="85000" lnSpcReduction="10000"/>
          </a:bodyPr>
          <a:lstStyle/>
          <a:p>
            <a:pPr marL="0" indent="0">
              <a:buNone/>
            </a:pPr>
            <a:r>
              <a:rPr lang="es-UY" dirty="0"/>
              <a:t>La coordinación en la "pipe </a:t>
            </a:r>
            <a:r>
              <a:rPr lang="es-UY" dirty="0" smtClean="0"/>
              <a:t>line</a:t>
            </a:r>
            <a:r>
              <a:rPr lang="es-UY" dirty="0"/>
              <a:t>" ( </a:t>
            </a:r>
            <a:r>
              <a:rPr lang="es-UY" dirty="0" smtClean="0"/>
              <a:t>proveedores –&gt; </a:t>
            </a:r>
            <a:r>
              <a:rPr lang="es-UY" dirty="0"/>
              <a:t>empresa </a:t>
            </a:r>
            <a:r>
              <a:rPr lang="es-UY" dirty="0" smtClean="0"/>
              <a:t>-&gt;clientes -&gt;) nunca </a:t>
            </a:r>
            <a:r>
              <a:rPr lang="es-UY" dirty="0"/>
              <a:t>será tan perfecta como para eliminar los almacenes por más fugaz </a:t>
            </a:r>
            <a:r>
              <a:rPr lang="es-UY" dirty="0" smtClean="0"/>
              <a:t>que sea </a:t>
            </a:r>
            <a:r>
              <a:rPr lang="es-UY" dirty="0"/>
              <a:t>la permanencia de inventarios en ellos como resultado de nuestra </a:t>
            </a:r>
            <a:r>
              <a:rPr lang="es-UY" dirty="0" smtClean="0"/>
              <a:t>habilidad logística</a:t>
            </a:r>
            <a:r>
              <a:rPr lang="es-UY" dirty="0"/>
              <a:t>. </a:t>
            </a:r>
            <a:endParaRPr lang="es-UY" dirty="0" smtClean="0"/>
          </a:p>
          <a:p>
            <a:pPr marL="0" indent="0">
              <a:buNone/>
            </a:pPr>
            <a:r>
              <a:rPr lang="es-UY" i="1" dirty="0" smtClean="0"/>
              <a:t>Existe </a:t>
            </a:r>
            <a:r>
              <a:rPr lang="es-UY" i="1" dirty="0"/>
              <a:t>entonces un rol principal en los depósitos como nodo de </a:t>
            </a:r>
            <a:r>
              <a:rPr lang="es-UY" i="1" dirty="0" smtClean="0"/>
              <a:t>una red </a:t>
            </a:r>
            <a:r>
              <a:rPr lang="es-UY" i="1" dirty="0"/>
              <a:t>logística, vinculando diferentes flujos de materiales en </a:t>
            </a:r>
            <a:r>
              <a:rPr lang="es-UY" i="1" dirty="0" smtClean="0"/>
              <a:t>movimiento (</a:t>
            </a:r>
            <a:r>
              <a:rPr lang="es-UY" i="1" dirty="0"/>
              <a:t>transporte) a través de una estancia de almacenamiento </a:t>
            </a:r>
            <a:r>
              <a:rPr lang="es-UY" i="1" dirty="0" smtClean="0"/>
              <a:t>transitoria (</a:t>
            </a:r>
            <a:r>
              <a:rPr lang="es-UY" i="1" dirty="0"/>
              <a:t>inventarios) para lograr los objetivos establecidos de servicio al cliente.</a:t>
            </a:r>
            <a:endParaRPr lang="es-UY" dirty="0"/>
          </a:p>
        </p:txBody>
      </p:sp>
    </p:spTree>
    <p:extLst>
      <p:ext uri="{BB962C8B-B14F-4D97-AF65-F5344CB8AC3E}">
        <p14:creationId xmlns:p14="http://schemas.microsoft.com/office/powerpoint/2010/main" val="38389974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UY" b="1" dirty="0"/>
              <a:t>B) </a:t>
            </a:r>
            <a:r>
              <a:rPr lang="es-UY" b="1" dirty="0" err="1"/>
              <a:t>Picking</a:t>
            </a:r>
            <a:r>
              <a:rPr lang="es-UY" b="1" dirty="0"/>
              <a:t> por Zona</a:t>
            </a:r>
            <a:endParaRPr lang="es-UY" dirty="0"/>
          </a:p>
        </p:txBody>
      </p:sp>
      <p:pic>
        <p:nvPicPr>
          <p:cNvPr id="2050"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4664" t="13709" r="8343" b="9085"/>
          <a:stretch/>
        </p:blipFill>
        <p:spPr bwMode="auto">
          <a:xfrm>
            <a:off x="1259632" y="1556792"/>
            <a:ext cx="7206830" cy="43160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26047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b="1" dirty="0"/>
              <a:t>C) Picking </a:t>
            </a:r>
            <a:r>
              <a:rPr lang="en-US" b="1" dirty="0" err="1"/>
              <a:t>por</a:t>
            </a:r>
            <a:r>
              <a:rPr lang="en-US" b="1" dirty="0"/>
              <a:t> </a:t>
            </a:r>
            <a:r>
              <a:rPr lang="en-US" b="1" dirty="0" err="1"/>
              <a:t>Lotes</a:t>
            </a:r>
            <a:r>
              <a:rPr lang="en-US" b="1" dirty="0"/>
              <a:t> (batch)</a:t>
            </a:r>
            <a:endParaRPr lang="es-UY" dirty="0"/>
          </a:p>
        </p:txBody>
      </p:sp>
      <p:pic>
        <p:nvPicPr>
          <p:cNvPr id="3074"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5669" t="14912" r="10929" b="4755"/>
          <a:stretch/>
        </p:blipFill>
        <p:spPr bwMode="auto">
          <a:xfrm>
            <a:off x="1043608" y="1669400"/>
            <a:ext cx="7200800" cy="47065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563575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UY" b="1" dirty="0"/>
              <a:t>d) </a:t>
            </a:r>
            <a:r>
              <a:rPr lang="es-UY" b="1" dirty="0" err="1"/>
              <a:t>Picking</a:t>
            </a:r>
            <a:r>
              <a:rPr lang="es-UY" b="1" dirty="0"/>
              <a:t> por Zona en Lotes (</a:t>
            </a:r>
            <a:r>
              <a:rPr lang="es-UY" b="1" dirty="0" err="1"/>
              <a:t>batch</a:t>
            </a:r>
            <a:r>
              <a:rPr lang="es-UY" b="1" dirty="0"/>
              <a:t>)</a:t>
            </a:r>
            <a:endParaRPr lang="es-UY" dirty="0"/>
          </a:p>
        </p:txBody>
      </p:sp>
      <p:pic>
        <p:nvPicPr>
          <p:cNvPr id="4098"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5957" t="16114" r="8056" b="8604"/>
          <a:stretch/>
        </p:blipFill>
        <p:spPr bwMode="auto">
          <a:xfrm>
            <a:off x="467544" y="1772816"/>
            <a:ext cx="8224007" cy="39639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170879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UY" dirty="0" smtClean="0"/>
              <a:t>Popularidad</a:t>
            </a:r>
            <a:endParaRPr lang="es-UY" dirty="0"/>
          </a:p>
        </p:txBody>
      </p:sp>
      <p:sp>
        <p:nvSpPr>
          <p:cNvPr id="3" name="2 Marcador de contenido"/>
          <p:cNvSpPr>
            <a:spLocks noGrp="1"/>
          </p:cNvSpPr>
          <p:nvPr>
            <p:ph idx="1"/>
          </p:nvPr>
        </p:nvSpPr>
        <p:spPr/>
        <p:txBody>
          <a:bodyPr>
            <a:normAutofit fontScale="77500" lnSpcReduction="20000"/>
          </a:bodyPr>
          <a:lstStyle/>
          <a:p>
            <a:pPr marL="0" indent="0">
              <a:buNone/>
            </a:pPr>
            <a:r>
              <a:rPr lang="es-UY" dirty="0"/>
              <a:t>Otro tipo de información que tiene un enfoque más cuantitativo que gráfico, </a:t>
            </a:r>
            <a:r>
              <a:rPr lang="es-UY" dirty="0" smtClean="0"/>
              <a:t>es la </a:t>
            </a:r>
            <a:r>
              <a:rPr lang="es-UY" dirty="0"/>
              <a:t>necesaria para determinar la </a:t>
            </a:r>
            <a:r>
              <a:rPr lang="es-UY" b="1" dirty="0"/>
              <a:t>"popularidad" </a:t>
            </a:r>
            <a:r>
              <a:rPr lang="es-UY" dirty="0"/>
              <a:t>de los artículos. Esta </a:t>
            </a:r>
            <a:r>
              <a:rPr lang="es-UY" dirty="0" smtClean="0"/>
              <a:t>expresión nos </a:t>
            </a:r>
            <a:r>
              <a:rPr lang="es-UY" dirty="0"/>
              <a:t>indica qué artículos se mueven más dentro del depósito o tienen un</a:t>
            </a:r>
          </a:p>
          <a:p>
            <a:pPr marL="0" indent="0">
              <a:buNone/>
            </a:pPr>
            <a:r>
              <a:rPr lang="es-UY" dirty="0"/>
              <a:t>volumen relevante, condición que se traduce como mayor rotación. </a:t>
            </a:r>
            <a:r>
              <a:rPr lang="es-UY" dirty="0" smtClean="0"/>
              <a:t>Esta información </a:t>
            </a:r>
            <a:r>
              <a:rPr lang="es-UY" dirty="0"/>
              <a:t>es una de las más importantes porque definirá:</a:t>
            </a:r>
          </a:p>
          <a:p>
            <a:pPr marL="0" indent="0">
              <a:buNone/>
            </a:pPr>
            <a:r>
              <a:rPr lang="es-UY" dirty="0"/>
              <a:t>a) la ubicación de cada artículo en el depósito, zona y altura.</a:t>
            </a:r>
          </a:p>
          <a:p>
            <a:pPr marL="0" indent="0">
              <a:buNone/>
            </a:pPr>
            <a:r>
              <a:rPr lang="es-UY" dirty="0"/>
              <a:t>b) el área del deposito asignada a cada uno</a:t>
            </a:r>
          </a:p>
          <a:p>
            <a:pPr marL="0" indent="0">
              <a:buNone/>
            </a:pPr>
            <a:r>
              <a:rPr lang="es-UY" dirty="0"/>
              <a:t>c) el sistema de almacenaje adecuado a ese volumen o </a:t>
            </a:r>
            <a:r>
              <a:rPr lang="es-UY" dirty="0" smtClean="0"/>
              <a:t>transacciones</a:t>
            </a:r>
            <a:r>
              <a:rPr lang="es-UY" dirty="0"/>
              <a:t>.</a:t>
            </a:r>
          </a:p>
        </p:txBody>
      </p:sp>
    </p:spTree>
    <p:extLst>
      <p:ext uri="{BB962C8B-B14F-4D97-AF65-F5344CB8AC3E}">
        <p14:creationId xmlns:p14="http://schemas.microsoft.com/office/powerpoint/2010/main" val="18717532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UY" dirty="0" smtClean="0"/>
              <a:t>Popularidad</a:t>
            </a:r>
            <a:endParaRPr lang="es-UY" dirty="0"/>
          </a:p>
        </p:txBody>
      </p:sp>
      <p:sp>
        <p:nvSpPr>
          <p:cNvPr id="3" name="2 Marcador de contenido"/>
          <p:cNvSpPr>
            <a:spLocks noGrp="1"/>
          </p:cNvSpPr>
          <p:nvPr>
            <p:ph idx="1"/>
          </p:nvPr>
        </p:nvSpPr>
        <p:spPr/>
        <p:txBody>
          <a:bodyPr>
            <a:normAutofit fontScale="70000" lnSpcReduction="20000"/>
          </a:bodyPr>
          <a:lstStyle/>
          <a:p>
            <a:pPr marL="0" indent="0">
              <a:buNone/>
            </a:pPr>
            <a:r>
              <a:rPr lang="es-UY" dirty="0"/>
              <a:t>El principio asociado a la popularidad de los artículos dice: </a:t>
            </a:r>
            <a:r>
              <a:rPr lang="es-UY" i="1" dirty="0"/>
              <a:t>"cerca de la puerta </a:t>
            </a:r>
            <a:r>
              <a:rPr lang="es-UY" i="1" dirty="0" smtClean="0"/>
              <a:t>y cerca </a:t>
            </a:r>
            <a:r>
              <a:rPr lang="es-UY" i="1" dirty="0"/>
              <a:t>del piso", </a:t>
            </a:r>
            <a:r>
              <a:rPr lang="es-UY" dirty="0"/>
              <a:t>como forma de definir criterios para los más populares.</a:t>
            </a:r>
          </a:p>
          <a:p>
            <a:pPr marL="0" indent="0">
              <a:buNone/>
            </a:pPr>
            <a:r>
              <a:rPr lang="es-UY" dirty="0"/>
              <a:t>El método para determinar la popularidad de los artículos es </a:t>
            </a:r>
            <a:r>
              <a:rPr lang="es-UY" dirty="0" err="1"/>
              <a:t>paletizando</a:t>
            </a:r>
            <a:r>
              <a:rPr lang="es-UY" dirty="0"/>
              <a:t>, o </a:t>
            </a:r>
            <a:r>
              <a:rPr lang="es-UY" dirty="0" smtClean="0"/>
              <a:t>lo que </a:t>
            </a:r>
            <a:r>
              <a:rPr lang="es-UY" dirty="0"/>
              <a:t>es lo mismo: realizar una clasificación </a:t>
            </a:r>
            <a:r>
              <a:rPr lang="es-UY" dirty="0" smtClean="0"/>
              <a:t>ABC</a:t>
            </a:r>
          </a:p>
          <a:p>
            <a:pPr marL="0" indent="0">
              <a:buNone/>
            </a:pPr>
            <a:r>
              <a:rPr lang="es-UY" dirty="0" smtClean="0"/>
              <a:t>Como contrapartida sugerimos </a:t>
            </a:r>
            <a:r>
              <a:rPr lang="es-UY" dirty="0"/>
              <a:t>una forma de agrupar los datos para que pondere los dos </a:t>
            </a:r>
            <a:r>
              <a:rPr lang="es-UY" dirty="0" smtClean="0"/>
              <a:t>elementos en </a:t>
            </a:r>
            <a:r>
              <a:rPr lang="es-UY" dirty="0"/>
              <a:t>juego en la clasificación: el volumen movido y la cantidad de transacciones.</a:t>
            </a:r>
          </a:p>
          <a:p>
            <a:pPr marL="0" indent="0">
              <a:buNone/>
            </a:pPr>
            <a:r>
              <a:rPr lang="es-UY" dirty="0"/>
              <a:t>Para incluir ambos componentes simultáneamente sugerimos realizar </a:t>
            </a:r>
            <a:r>
              <a:rPr lang="es-UY" dirty="0" smtClean="0"/>
              <a:t>la siguiente </a:t>
            </a:r>
            <a:r>
              <a:rPr lang="es-UY" dirty="0"/>
              <a:t>operación antes de clasificar:</a:t>
            </a:r>
          </a:p>
          <a:p>
            <a:pPr marL="0" indent="0">
              <a:buNone/>
            </a:pPr>
            <a:endParaRPr lang="es-UY" i="1" dirty="0" smtClean="0"/>
          </a:p>
          <a:p>
            <a:pPr marL="0" indent="0">
              <a:buNone/>
            </a:pPr>
            <a:r>
              <a:rPr lang="es-UY" b="1" i="1" dirty="0" smtClean="0"/>
              <a:t>Volumen </a:t>
            </a:r>
            <a:r>
              <a:rPr lang="es-UY" b="1" i="1" dirty="0"/>
              <a:t>anual de cada artículo x el N° de </a:t>
            </a:r>
            <a:r>
              <a:rPr lang="es-UY" b="1" i="1" dirty="0" smtClean="0"/>
              <a:t>transacciones</a:t>
            </a:r>
            <a:endParaRPr lang="es-UY" b="1" dirty="0"/>
          </a:p>
        </p:txBody>
      </p:sp>
    </p:spTree>
    <p:extLst>
      <p:ext uri="{BB962C8B-B14F-4D97-AF65-F5344CB8AC3E}">
        <p14:creationId xmlns:p14="http://schemas.microsoft.com/office/powerpoint/2010/main" val="42453141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UY" b="1" dirty="0"/>
              <a:t>Sistemas de almacenaje</a:t>
            </a:r>
            <a:br>
              <a:rPr lang="es-UY" b="1" dirty="0"/>
            </a:br>
            <a:endParaRPr lang="es-UY" dirty="0"/>
          </a:p>
        </p:txBody>
      </p:sp>
      <p:sp>
        <p:nvSpPr>
          <p:cNvPr id="3" name="2 Marcador de contenido"/>
          <p:cNvSpPr>
            <a:spLocks noGrp="1"/>
          </p:cNvSpPr>
          <p:nvPr>
            <p:ph idx="1"/>
          </p:nvPr>
        </p:nvSpPr>
        <p:spPr/>
        <p:txBody>
          <a:bodyPr/>
          <a:lstStyle/>
          <a:p>
            <a:r>
              <a:rPr lang="es-UY" b="1" dirty="0" smtClean="0"/>
              <a:t>ORGANIZACION </a:t>
            </a:r>
            <a:r>
              <a:rPr lang="es-UY" b="1" dirty="0"/>
              <a:t>DE LA UBICACION DE LOS</a:t>
            </a:r>
          </a:p>
          <a:p>
            <a:pPr marL="0" indent="0">
              <a:buNone/>
            </a:pPr>
            <a:r>
              <a:rPr lang="es-UY" b="1" dirty="0"/>
              <a:t>PRODUCTOS</a:t>
            </a:r>
          </a:p>
          <a:p>
            <a:r>
              <a:rPr lang="es-UY" b="1" dirty="0" smtClean="0"/>
              <a:t>FLUJO </a:t>
            </a:r>
            <a:r>
              <a:rPr lang="es-UY" b="1" dirty="0"/>
              <a:t>DE ENTRADA / SALIDA</a:t>
            </a:r>
          </a:p>
          <a:p>
            <a:r>
              <a:rPr lang="es-UY" b="1" dirty="0" smtClean="0"/>
              <a:t>OPTIMIZACION </a:t>
            </a:r>
            <a:r>
              <a:rPr lang="es-UY" b="1" dirty="0"/>
              <a:t>DEL ESPACIO DISPONIBLE</a:t>
            </a:r>
            <a:endParaRPr lang="es-UY" dirty="0"/>
          </a:p>
        </p:txBody>
      </p:sp>
    </p:spTree>
    <p:extLst>
      <p:ext uri="{BB962C8B-B14F-4D97-AF65-F5344CB8AC3E}">
        <p14:creationId xmlns:p14="http://schemas.microsoft.com/office/powerpoint/2010/main" val="6517288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u="sng" dirty="0"/>
              <a:t>Volumetría</a:t>
            </a:r>
            <a:endParaRPr lang="es-UY" dirty="0"/>
          </a:p>
        </p:txBody>
      </p:sp>
      <p:sp>
        <p:nvSpPr>
          <p:cNvPr id="3" name="2 Marcador de contenido"/>
          <p:cNvSpPr>
            <a:spLocks noGrp="1"/>
          </p:cNvSpPr>
          <p:nvPr>
            <p:ph idx="1"/>
          </p:nvPr>
        </p:nvSpPr>
        <p:spPr/>
        <p:txBody>
          <a:bodyPr>
            <a:normAutofit fontScale="47500" lnSpcReduction="20000"/>
          </a:bodyPr>
          <a:lstStyle/>
          <a:p>
            <a:pPr marL="0" indent="0">
              <a:buNone/>
            </a:pPr>
            <a:endParaRPr lang="es-UY" dirty="0"/>
          </a:p>
          <a:p>
            <a:pPr marL="0" indent="0">
              <a:buNone/>
            </a:pPr>
            <a:r>
              <a:rPr lang="es-MX" dirty="0"/>
              <a:t> </a:t>
            </a:r>
            <a:endParaRPr lang="es-UY" dirty="0"/>
          </a:p>
          <a:p>
            <a:pPr marL="0" indent="0">
              <a:buNone/>
            </a:pPr>
            <a:r>
              <a:rPr lang="es-MX" i="1" dirty="0"/>
              <a:t>Lograr el aprovechamiento máximo de áreas y alturas</a:t>
            </a:r>
            <a:r>
              <a:rPr lang="es-MX" dirty="0"/>
              <a:t>. El tipo de producto mucho tiene que ver en el aprovechamiento tanto de áreas como la altura. Independiente de ello, los diferentes tipos de instalaciones existentes en el mercado (racks, pallets </a:t>
            </a:r>
            <a:r>
              <a:rPr lang="es-MX" dirty="0" err="1"/>
              <a:t>autoestibables</a:t>
            </a:r>
            <a:r>
              <a:rPr lang="es-MX" dirty="0"/>
              <a:t>, </a:t>
            </a:r>
            <a:r>
              <a:rPr lang="es-MX" dirty="0" err="1"/>
              <a:t>etc</a:t>
            </a:r>
            <a:r>
              <a:rPr lang="es-MX" dirty="0"/>
              <a:t>) pueden adaptarse para aumentar el volumen útil para estibas. ¿ Cuál sería el aprovechamiento óptimo o ideal en un depósito? ¡Toda el área disponible ocupada y hasta la máxima altura posible! Es decir, un gran bloque de productos apilados compactadamente ocupado todo el depósito. No debemos apresurarnos a decir que esto es físicamente imposible. Más adelante veremos que, dependiendo de la cantidad y tipo de producto, existe sistemas de almacenamiento tan compactos que hacen posible este aprovechamiento. De todos modos y apartando algunas excepciones, esto no parece operativo. ¿Cómo llegar a todos los productos si no existen pasillos? Podemos hacerlo con un mínimo espacio “móvil” dinámico pero si movemos buena parte de la estiba con un altísimo costo operativo. Surge entonces el primer y más importante </a:t>
            </a:r>
            <a:r>
              <a:rPr lang="es-MX" dirty="0" err="1"/>
              <a:t>trade</a:t>
            </a:r>
            <a:r>
              <a:rPr lang="es-MX" dirty="0"/>
              <a:t> off de los depósitos: </a:t>
            </a:r>
            <a:r>
              <a:rPr lang="es-MX" i="1" u="sng" dirty="0"/>
              <a:t>el máximo aprovechamiento del espacio determina un alto costo operativo, e inversamente, una operativa dinámica, de bajo costo total (equipos, sistemas de estiba) y con un máximo aprovechamiento de los recursos humanos generalmente implica la utilización de espacios “muertos” destinados al movimiento de operarios o de los equipos seleccionados para la manipulación.</a:t>
            </a:r>
            <a:endParaRPr lang="es-UY" dirty="0"/>
          </a:p>
          <a:p>
            <a:pPr marL="0" indent="0">
              <a:buNone/>
            </a:pPr>
            <a:endParaRPr lang="es-UY" dirty="0"/>
          </a:p>
        </p:txBody>
      </p:sp>
    </p:spTree>
    <p:extLst>
      <p:ext uri="{BB962C8B-B14F-4D97-AF65-F5344CB8AC3E}">
        <p14:creationId xmlns:p14="http://schemas.microsoft.com/office/powerpoint/2010/main" val="41343772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u="sng" dirty="0"/>
              <a:t>Las características particulares de ellos son</a:t>
            </a:r>
            <a:endParaRPr lang="es-UY" dirty="0"/>
          </a:p>
        </p:txBody>
      </p:sp>
      <p:sp>
        <p:nvSpPr>
          <p:cNvPr id="3" name="2 Marcador de contenido"/>
          <p:cNvSpPr>
            <a:spLocks noGrp="1"/>
          </p:cNvSpPr>
          <p:nvPr>
            <p:ph idx="1"/>
          </p:nvPr>
        </p:nvSpPr>
        <p:spPr/>
        <p:txBody>
          <a:bodyPr>
            <a:normAutofit fontScale="55000" lnSpcReduction="20000"/>
          </a:bodyPr>
          <a:lstStyle/>
          <a:p>
            <a:pPr marL="0" indent="0">
              <a:buNone/>
            </a:pPr>
            <a:endParaRPr lang="es-UY" dirty="0"/>
          </a:p>
          <a:p>
            <a:pPr marL="0" indent="0">
              <a:buNone/>
            </a:pPr>
            <a:r>
              <a:rPr lang="es-MX" dirty="0"/>
              <a:t> </a:t>
            </a:r>
            <a:r>
              <a:rPr lang="es-MX" u="sng" dirty="0" smtClean="0"/>
              <a:t>Bloque</a:t>
            </a:r>
            <a:r>
              <a:rPr lang="es-MX" u="sng" dirty="0"/>
              <a:t>:</a:t>
            </a:r>
            <a:r>
              <a:rPr lang="es-MX" dirty="0"/>
              <a:t> auto </a:t>
            </a:r>
            <a:r>
              <a:rPr lang="es-MX" dirty="0" err="1"/>
              <a:t>estibables</a:t>
            </a:r>
            <a:r>
              <a:rPr lang="es-MX" dirty="0"/>
              <a:t>, altura dependiente del tipo de pallet o plataforma y consistencia.</a:t>
            </a:r>
            <a:endParaRPr lang="es-UY" dirty="0"/>
          </a:p>
          <a:p>
            <a:pPr marL="0" indent="0">
              <a:buNone/>
            </a:pPr>
            <a:r>
              <a:rPr lang="es-MX" u="sng" dirty="0"/>
              <a:t>Estanterías penetrables</a:t>
            </a:r>
            <a:r>
              <a:rPr lang="es-MX" dirty="0"/>
              <a:t> (drive </a:t>
            </a:r>
            <a:r>
              <a:rPr lang="es-MX" dirty="0" err="1"/>
              <a:t>through</a:t>
            </a:r>
            <a:r>
              <a:rPr lang="es-MX" dirty="0"/>
              <a:t> – drive in): estanterías o racks especiales que permiten el ingreso del auto elevador a través de la estiba.</a:t>
            </a:r>
            <a:endParaRPr lang="es-UY" dirty="0"/>
          </a:p>
          <a:p>
            <a:pPr marL="0" indent="0">
              <a:buNone/>
            </a:pPr>
            <a:r>
              <a:rPr lang="es-MX" u="sng" dirty="0"/>
              <a:t>Estanterías móviles</a:t>
            </a:r>
            <a:r>
              <a:rPr lang="es-MX" dirty="0"/>
              <a:t>: estiba compacta en estanterías que se desplazan por rieles permitiendo la alternancia de un solo pasillo.</a:t>
            </a:r>
            <a:endParaRPr lang="es-UY" dirty="0"/>
          </a:p>
          <a:p>
            <a:pPr marL="0" indent="0">
              <a:buNone/>
            </a:pPr>
            <a:r>
              <a:rPr lang="es-MX" u="sng" dirty="0"/>
              <a:t>Racks convencionales</a:t>
            </a:r>
            <a:r>
              <a:rPr lang="es-MX" dirty="0"/>
              <a:t>: estanterías o racks que permiten una posición de pallet con acceso por pasillos laterales.</a:t>
            </a:r>
            <a:endParaRPr lang="es-UY" dirty="0"/>
          </a:p>
          <a:p>
            <a:pPr marL="0" indent="0">
              <a:buNone/>
            </a:pPr>
            <a:r>
              <a:rPr lang="es-MX" u="sng" dirty="0"/>
              <a:t>Racks de doble profundidad</a:t>
            </a:r>
            <a:r>
              <a:rPr lang="es-MX" dirty="0"/>
              <a:t>: estantería o racks que permiten la estiba horizontal de dos o más pallets. Requieren que el equipo de ingreso y retiro de los pallets sea especial en cuanto al alcance de las horquillas.</a:t>
            </a:r>
            <a:endParaRPr lang="es-UY" dirty="0"/>
          </a:p>
          <a:p>
            <a:pPr marL="0" indent="0">
              <a:buNone/>
            </a:pPr>
            <a:r>
              <a:rPr lang="es-MX" u="sng" dirty="0"/>
              <a:t>Carruseles</a:t>
            </a:r>
            <a:r>
              <a:rPr lang="es-MX" dirty="0"/>
              <a:t>: Estanterías móviles para artículos pequeños y de poco volumen. El movimiento lo hace el producto hacia la zona única de carga o </a:t>
            </a:r>
            <a:r>
              <a:rPr lang="es-MX" dirty="0" err="1"/>
              <a:t>picking</a:t>
            </a:r>
            <a:r>
              <a:rPr lang="es-MX" dirty="0"/>
              <a:t> en la estantería. Pueden ser de movimiento horizontal o vertical (máximo aprovechamiento de altura).</a:t>
            </a:r>
            <a:endParaRPr lang="es-UY" dirty="0"/>
          </a:p>
          <a:p>
            <a:pPr marL="0" indent="0">
              <a:buNone/>
            </a:pPr>
            <a:r>
              <a:rPr lang="es-MX" u="sng" dirty="0"/>
              <a:t>Almacenes automatizados</a:t>
            </a:r>
            <a:r>
              <a:rPr lang="es-MX" dirty="0"/>
              <a:t>: edificio especialmente diseñado </a:t>
            </a:r>
            <a:r>
              <a:rPr lang="es-MX" dirty="0" err="1"/>
              <a:t>autoportante</a:t>
            </a:r>
            <a:r>
              <a:rPr lang="es-MX" dirty="0"/>
              <a:t> con la misma estructura de estiba. El equipo de ingreso y egreso de pallets es un </a:t>
            </a:r>
            <a:r>
              <a:rPr lang="es-MX" dirty="0" err="1"/>
              <a:t>transelevador</a:t>
            </a:r>
            <a:r>
              <a:rPr lang="es-MX" dirty="0"/>
              <a:t> de movimientos rápidos y a gran altura totalmente computarizado.</a:t>
            </a:r>
            <a:endParaRPr lang="es-UY" dirty="0"/>
          </a:p>
        </p:txBody>
      </p:sp>
    </p:spTree>
    <p:extLst>
      <p:ext uri="{BB962C8B-B14F-4D97-AF65-F5344CB8AC3E}">
        <p14:creationId xmlns:p14="http://schemas.microsoft.com/office/powerpoint/2010/main" val="36246068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u="sng" dirty="0"/>
              <a:t>Ubicación y acceso a las estibas</a:t>
            </a:r>
            <a:endParaRPr lang="es-UY" dirty="0"/>
          </a:p>
        </p:txBody>
      </p:sp>
      <p:sp>
        <p:nvSpPr>
          <p:cNvPr id="3" name="2 Marcador de contenido"/>
          <p:cNvSpPr>
            <a:spLocks noGrp="1"/>
          </p:cNvSpPr>
          <p:nvPr>
            <p:ph idx="1"/>
          </p:nvPr>
        </p:nvSpPr>
        <p:spPr/>
        <p:txBody>
          <a:bodyPr/>
          <a:lstStyle/>
          <a:p>
            <a:r>
              <a:rPr lang="es-MX" dirty="0"/>
              <a:t>El orden y forma de estibar se rige también por algunos principios que guían la toma de decisiones al momento de la selección. Antes de la misma, es necesario tener presente la forma y clase del producto así como los requerimientos asociados a la obsolescencia. Consideremos entonces dos aspectos: a) el sistema para ubicarlos (encontrarlos) en el depósito, b) el tipo de rotación que necesita.</a:t>
            </a:r>
            <a:endParaRPr lang="es-UY" dirty="0"/>
          </a:p>
          <a:p>
            <a:endParaRPr lang="es-UY" dirty="0"/>
          </a:p>
        </p:txBody>
      </p:sp>
    </p:spTree>
    <p:extLst>
      <p:ext uri="{BB962C8B-B14F-4D97-AF65-F5344CB8AC3E}">
        <p14:creationId xmlns:p14="http://schemas.microsoft.com/office/powerpoint/2010/main" val="20971232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i="1" dirty="0"/>
              <a:t>Sistemas de ubicación y ordenamiento</a:t>
            </a:r>
            <a:endParaRPr lang="es-UY" dirty="0"/>
          </a:p>
        </p:txBody>
      </p:sp>
      <p:sp>
        <p:nvSpPr>
          <p:cNvPr id="3" name="2 Marcador de contenido"/>
          <p:cNvSpPr>
            <a:spLocks noGrp="1"/>
          </p:cNvSpPr>
          <p:nvPr>
            <p:ph idx="1"/>
          </p:nvPr>
        </p:nvSpPr>
        <p:spPr/>
        <p:txBody>
          <a:bodyPr>
            <a:normAutofit fontScale="62500" lnSpcReduction="20000"/>
          </a:bodyPr>
          <a:lstStyle/>
          <a:p>
            <a:pPr marL="0" indent="0">
              <a:buNone/>
            </a:pPr>
            <a:r>
              <a:rPr lang="es-MX" dirty="0"/>
              <a:t> </a:t>
            </a:r>
            <a:r>
              <a:rPr lang="es-MX" dirty="0" smtClean="0"/>
              <a:t>Existen </a:t>
            </a:r>
            <a:r>
              <a:rPr lang="es-MX" dirty="0"/>
              <a:t>dos sistemas básicos de ubicación de artículos en los depósitos denominados </a:t>
            </a:r>
            <a:r>
              <a:rPr lang="es-MX" i="1" u="sng" dirty="0"/>
              <a:t>caóticos y ordenados</a:t>
            </a:r>
            <a:r>
              <a:rPr lang="es-MX" dirty="0"/>
              <a:t>.</a:t>
            </a:r>
            <a:endParaRPr lang="es-UY" dirty="0"/>
          </a:p>
          <a:p>
            <a:pPr marL="0" indent="0">
              <a:buNone/>
            </a:pPr>
            <a:r>
              <a:rPr lang="es-MX" dirty="0"/>
              <a:t> </a:t>
            </a:r>
            <a:endParaRPr lang="es-UY" dirty="0"/>
          </a:p>
          <a:p>
            <a:pPr marL="0" indent="0">
              <a:buNone/>
            </a:pPr>
            <a:r>
              <a:rPr lang="es-MX" i="1" u="sng" dirty="0"/>
              <a:t>Flexibilidad en la ubicación de la estiba de los artículos o </a:t>
            </a:r>
            <a:r>
              <a:rPr lang="es-MX" b="1" i="1" u="sng" dirty="0"/>
              <a:t>sistemas caóticos</a:t>
            </a:r>
            <a:r>
              <a:rPr lang="es-MX" dirty="0"/>
              <a:t>, es decir: “colocarlos en el hueco que esté libre”. Ningún artículo tiene una posición fija. Las ubicaciones se van determinando a medida que entran los productos (aunque siguiendo algunos criterios básicos referidos al tipo de producto y zonas). A igual tipo de producto y volumen, este sistema “desordenado” permitiría aprovechar mejor los espacios.  </a:t>
            </a:r>
            <a:endParaRPr lang="es-UY" dirty="0"/>
          </a:p>
          <a:p>
            <a:pPr marL="0" indent="0">
              <a:buNone/>
            </a:pPr>
            <a:r>
              <a:rPr lang="es-MX" dirty="0"/>
              <a:t>Pero, salvo un sistema de información automatizado que controle el espacio libre disponible y que direccione los movimientos brindando las coordenadas móviles de los artículos (generalmente más costoso que otros), los movimientos no serían continuos ni directos y las pérdidas de tiempo serían mayores más allá del aprovechamiento del espacio. A veces se llega a decir que “en este depósito nunca se encuentra nada”.</a:t>
            </a:r>
            <a:endParaRPr lang="es-UY" dirty="0"/>
          </a:p>
          <a:p>
            <a:endParaRPr lang="es-UY" dirty="0"/>
          </a:p>
        </p:txBody>
      </p:sp>
    </p:spTree>
    <p:extLst>
      <p:ext uri="{BB962C8B-B14F-4D97-AF65-F5344CB8AC3E}">
        <p14:creationId xmlns:p14="http://schemas.microsoft.com/office/powerpoint/2010/main" val="36988069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altLang="es-UY" dirty="0"/>
              <a:t>Necesidad de sistema de almacenamiento</a:t>
            </a:r>
            <a:endParaRPr lang="es-UY" dirty="0"/>
          </a:p>
        </p:txBody>
      </p:sp>
      <p:sp>
        <p:nvSpPr>
          <p:cNvPr id="3" name="2 Marcador de contenido"/>
          <p:cNvSpPr>
            <a:spLocks noGrp="1"/>
          </p:cNvSpPr>
          <p:nvPr>
            <p:ph idx="1"/>
          </p:nvPr>
        </p:nvSpPr>
        <p:spPr/>
        <p:txBody>
          <a:bodyPr>
            <a:normAutofit fontScale="92500"/>
          </a:bodyPr>
          <a:lstStyle/>
          <a:p>
            <a:r>
              <a:rPr lang="es-ES" altLang="es-UY" dirty="0"/>
              <a:t>La demanda no se conoce con certeza.</a:t>
            </a:r>
          </a:p>
          <a:p>
            <a:r>
              <a:rPr lang="es-ES" altLang="es-UY" dirty="0"/>
              <a:t>La producción no es al instante.</a:t>
            </a:r>
          </a:p>
          <a:p>
            <a:r>
              <a:rPr lang="es-ES" altLang="es-UY" dirty="0"/>
              <a:t>No es práctico ni económico producir </a:t>
            </a:r>
            <a:r>
              <a:rPr lang="es-ES" altLang="es-UY" i="1" dirty="0" err="1"/>
              <a:t>on</a:t>
            </a:r>
            <a:r>
              <a:rPr lang="es-ES" altLang="es-UY" i="1" dirty="0"/>
              <a:t> </a:t>
            </a:r>
            <a:r>
              <a:rPr lang="es-ES" altLang="es-UY" i="1" dirty="0" err="1"/>
              <a:t>demand</a:t>
            </a:r>
            <a:r>
              <a:rPr lang="es-ES" altLang="es-UY" dirty="0"/>
              <a:t>.</a:t>
            </a:r>
          </a:p>
          <a:p>
            <a:r>
              <a:rPr lang="es-ES" altLang="es-UY" dirty="0"/>
              <a:t>Fiabilidad del transporte.</a:t>
            </a:r>
          </a:p>
          <a:p>
            <a:r>
              <a:rPr lang="es-ES" altLang="es-UY" dirty="0"/>
              <a:t>Busca balancear oferta-demanda y bajar costos globales.</a:t>
            </a:r>
          </a:p>
          <a:p>
            <a:r>
              <a:rPr lang="es-ES" altLang="es-UY" dirty="0"/>
              <a:t>Costos de almacenamiento se compensan con costos de compra-producción y transporte.</a:t>
            </a:r>
          </a:p>
          <a:p>
            <a:endParaRPr lang="es-UY" dirty="0"/>
          </a:p>
        </p:txBody>
      </p:sp>
    </p:spTree>
    <p:extLst>
      <p:ext uri="{BB962C8B-B14F-4D97-AF65-F5344CB8AC3E}">
        <p14:creationId xmlns:p14="http://schemas.microsoft.com/office/powerpoint/2010/main" val="169841829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UY" dirty="0" smtClean="0"/>
              <a:t>Sistemas ordenados</a:t>
            </a:r>
            <a:endParaRPr lang="es-UY" dirty="0"/>
          </a:p>
        </p:txBody>
      </p:sp>
      <p:sp>
        <p:nvSpPr>
          <p:cNvPr id="3" name="2 Marcador de contenido"/>
          <p:cNvSpPr>
            <a:spLocks noGrp="1"/>
          </p:cNvSpPr>
          <p:nvPr>
            <p:ph idx="1"/>
          </p:nvPr>
        </p:nvSpPr>
        <p:spPr/>
        <p:txBody>
          <a:bodyPr>
            <a:normAutofit fontScale="70000" lnSpcReduction="20000"/>
          </a:bodyPr>
          <a:lstStyle/>
          <a:p>
            <a:r>
              <a:rPr lang="es-ES" i="1" u="sng" dirty="0"/>
              <a:t>Rigidez en la ubicación de la estiba de los artículos o </a:t>
            </a:r>
            <a:r>
              <a:rPr lang="es-ES" b="1" i="1" u="sng" dirty="0"/>
              <a:t>sistemas ordenados</a:t>
            </a:r>
            <a:r>
              <a:rPr lang="es-ES" dirty="0"/>
              <a:t>, es decir: “cada artículo en su lugar y un lugar para cada artículo”. Existe una asignación fija en cantidad y ubicación determinada para cada artículo. Cada producto al ingresar ya tiene asignada una </a:t>
            </a:r>
            <a:r>
              <a:rPr lang="es-ES" i="1" u="sng" dirty="0"/>
              <a:t>posición</a:t>
            </a:r>
            <a:r>
              <a:rPr lang="es-ES" dirty="0"/>
              <a:t> inalterable. Es indudable la facilidad de “encontrar” las cosas en este sistema, es decir, hay un </a:t>
            </a:r>
            <a:r>
              <a:rPr lang="es-ES" i="1" u="sng" dirty="0"/>
              <a:t>fácil acceso al stock</a:t>
            </a:r>
            <a:r>
              <a:rPr lang="es-ES" dirty="0"/>
              <a:t>, que permite agilizar la operativa de estiba y </a:t>
            </a:r>
            <a:r>
              <a:rPr lang="es-ES" dirty="0" err="1"/>
              <a:t>picking</a:t>
            </a:r>
            <a:r>
              <a:rPr lang="es-ES" dirty="0"/>
              <a:t>. Pero esta condición no permitirá máximo aprovechamiento del volumen por la generación del llamado </a:t>
            </a:r>
            <a:r>
              <a:rPr lang="es-ES" u="sng" dirty="0"/>
              <a:t>“efecto panal o</a:t>
            </a:r>
            <a:r>
              <a:rPr lang="es-ES" dirty="0"/>
              <a:t> </a:t>
            </a:r>
            <a:r>
              <a:rPr lang="es-ES" u="sng" dirty="0"/>
              <a:t>colmena”</a:t>
            </a:r>
            <a:r>
              <a:rPr lang="es-ES" dirty="0"/>
              <a:t>. Esto sucede porque al vaciarse una posición y no poder usarse para otro artículo, ese espacio queda vacío hasta el próximo arribo del producto. Este efecto también sucede en la estiba caótica cuando se apila en bloque un tipo de producto. En esa área no es posible colocar nada “delante” hasta que no se termine “ese” producto (salvo que sea el mismo).</a:t>
            </a:r>
            <a:endParaRPr lang="es-UY" dirty="0"/>
          </a:p>
        </p:txBody>
      </p:sp>
    </p:spTree>
    <p:extLst>
      <p:ext uri="{BB962C8B-B14F-4D97-AF65-F5344CB8AC3E}">
        <p14:creationId xmlns:p14="http://schemas.microsoft.com/office/powerpoint/2010/main" val="14264134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0"/>
            <a:r>
              <a:rPr lang="es-MX" i="1" dirty="0"/>
              <a:t>Sistemas de orden en las entradas y salidas de un mismo artículo</a:t>
            </a:r>
            <a:r>
              <a:rPr lang="es-UY" dirty="0"/>
              <a:t/>
            </a:r>
            <a:br>
              <a:rPr lang="es-UY" dirty="0"/>
            </a:br>
            <a:endParaRPr lang="es-UY" dirty="0"/>
          </a:p>
        </p:txBody>
      </p:sp>
      <p:sp>
        <p:nvSpPr>
          <p:cNvPr id="3" name="2 Marcador de contenido"/>
          <p:cNvSpPr>
            <a:spLocks noGrp="1"/>
          </p:cNvSpPr>
          <p:nvPr>
            <p:ph idx="1"/>
          </p:nvPr>
        </p:nvSpPr>
        <p:spPr/>
        <p:txBody>
          <a:bodyPr>
            <a:normAutofit fontScale="25000" lnSpcReduction="20000"/>
          </a:bodyPr>
          <a:lstStyle/>
          <a:p>
            <a:pPr marL="0" indent="0">
              <a:buNone/>
            </a:pPr>
            <a:r>
              <a:rPr lang="es-MX" dirty="0"/>
              <a:t> </a:t>
            </a:r>
            <a:endParaRPr lang="es-UY" dirty="0"/>
          </a:p>
          <a:p>
            <a:pPr marL="0" indent="0">
              <a:buNone/>
            </a:pPr>
            <a:r>
              <a:rPr lang="es-MX" sz="4800" i="1" u="sng" dirty="0"/>
              <a:t>Rotación de stock</a:t>
            </a:r>
            <a:r>
              <a:rPr lang="es-MX" sz="4800" dirty="0"/>
              <a:t> es la facilidad que posee un sistema para coordinar los lotes recibidos de un artículo con la salida de los mismos. Una mayor rotación de los artículos significa que nunca hay nada viejo en el depósito, y eso depende de la forma y facilidad de acceso a las estibas. Las dos formas básicas de rotación son: </a:t>
            </a:r>
            <a:endParaRPr lang="es-UY" sz="4800" dirty="0"/>
          </a:p>
          <a:p>
            <a:pPr marL="0" indent="0">
              <a:buNone/>
            </a:pPr>
            <a:r>
              <a:rPr lang="es-MX" sz="4800" dirty="0"/>
              <a:t> </a:t>
            </a:r>
            <a:endParaRPr lang="es-UY" sz="4800" dirty="0"/>
          </a:p>
          <a:p>
            <a:pPr marL="0" indent="0">
              <a:buNone/>
            </a:pPr>
            <a:r>
              <a:rPr lang="es-MX" sz="4800" dirty="0"/>
              <a:t>FIFO (</a:t>
            </a:r>
            <a:r>
              <a:rPr lang="es-MX" sz="4800" dirty="0" err="1"/>
              <a:t>first</a:t>
            </a:r>
            <a:r>
              <a:rPr lang="es-MX" sz="4800" dirty="0"/>
              <a:t> in – </a:t>
            </a:r>
            <a:r>
              <a:rPr lang="es-MX" sz="4800" dirty="0" err="1"/>
              <a:t>first</a:t>
            </a:r>
            <a:r>
              <a:rPr lang="es-MX" sz="4800" dirty="0"/>
              <a:t> </a:t>
            </a:r>
            <a:r>
              <a:rPr lang="es-MX" sz="4800" dirty="0" err="1"/>
              <a:t>out</a:t>
            </a:r>
            <a:r>
              <a:rPr lang="es-MX" sz="4800" dirty="0"/>
              <a:t>) es lo primero que entra, lo primero que sale. Es el sistema ideal de administrar los movimientos de entrada y salida. No siempre es posible y dependerá del acceso, justamente, a lo primero que entró (que generalmente esta oculto por las últimas partidas). En caso de considerar vencimientos en lugar de entradas, se denomina FEFO (</a:t>
            </a:r>
            <a:r>
              <a:rPr lang="es-MX" sz="4800" dirty="0" err="1"/>
              <a:t>first</a:t>
            </a:r>
            <a:r>
              <a:rPr lang="es-MX" sz="4800" dirty="0"/>
              <a:t> </a:t>
            </a:r>
            <a:r>
              <a:rPr lang="es-MX" sz="4800" dirty="0" err="1"/>
              <a:t>expired</a:t>
            </a:r>
            <a:r>
              <a:rPr lang="es-MX" sz="4800" dirty="0"/>
              <a:t> – </a:t>
            </a:r>
            <a:r>
              <a:rPr lang="es-MX" sz="4800" dirty="0" err="1"/>
              <a:t>first</a:t>
            </a:r>
            <a:r>
              <a:rPr lang="es-MX" sz="4800" dirty="0"/>
              <a:t> </a:t>
            </a:r>
            <a:r>
              <a:rPr lang="es-MX" sz="4800" dirty="0" err="1"/>
              <a:t>out</a:t>
            </a:r>
            <a:r>
              <a:rPr lang="es-MX" sz="4800" dirty="0"/>
              <a:t>), lo que permite sacar lo que se vence primero. Existen algunas estructuras de estiba que permiten de alguna forma compactar y rotar simultáneamente.</a:t>
            </a:r>
            <a:endParaRPr lang="es-UY" sz="4800" dirty="0"/>
          </a:p>
          <a:p>
            <a:pPr marL="0" indent="0">
              <a:buNone/>
            </a:pPr>
            <a:r>
              <a:rPr lang="es-MX" sz="4800" dirty="0"/>
              <a:t> </a:t>
            </a:r>
            <a:endParaRPr lang="es-UY" sz="4800" dirty="0"/>
          </a:p>
          <a:p>
            <a:pPr marL="0" indent="0">
              <a:buNone/>
            </a:pPr>
            <a:r>
              <a:rPr lang="es-MX" sz="4800" dirty="0"/>
              <a:t>LIFO (</a:t>
            </a:r>
            <a:r>
              <a:rPr lang="es-MX" sz="4800" dirty="0" err="1"/>
              <a:t>last</a:t>
            </a:r>
            <a:r>
              <a:rPr lang="es-MX" sz="4800" dirty="0"/>
              <a:t> in – </a:t>
            </a:r>
            <a:r>
              <a:rPr lang="es-MX" sz="4800" dirty="0" err="1"/>
              <a:t>first</a:t>
            </a:r>
            <a:r>
              <a:rPr lang="es-MX" sz="4800" dirty="0"/>
              <a:t> </a:t>
            </a:r>
            <a:r>
              <a:rPr lang="es-MX" sz="4800" dirty="0" err="1"/>
              <a:t>out</a:t>
            </a:r>
            <a:r>
              <a:rPr lang="es-MX" sz="4800" dirty="0"/>
              <a:t>) es sacar lo último entrado. Este es un sistema no deseado pero inevitable en caso de aprovechamiento máximo del espacio, como las estibas en bloque o compactas.</a:t>
            </a:r>
            <a:endParaRPr lang="es-UY" sz="4800" dirty="0"/>
          </a:p>
          <a:p>
            <a:pPr marL="0" indent="0">
              <a:buNone/>
            </a:pPr>
            <a:r>
              <a:rPr lang="es-MX" sz="4800" dirty="0"/>
              <a:t>Depende del grado de atiborramiento del depósito la capacidad de rotar los artículos. Es más que probable que un máximo aprovechamiento volumétrico impida la rotación deseada.</a:t>
            </a:r>
            <a:endParaRPr lang="es-UY" sz="4800" dirty="0"/>
          </a:p>
          <a:p>
            <a:pPr marL="0" indent="0">
              <a:buNone/>
            </a:pPr>
            <a:r>
              <a:rPr lang="es-MX" sz="4800" dirty="0"/>
              <a:t> </a:t>
            </a:r>
            <a:endParaRPr lang="es-UY" sz="4800" dirty="0"/>
          </a:p>
          <a:p>
            <a:pPr marL="0" indent="0">
              <a:buNone/>
            </a:pPr>
            <a:r>
              <a:rPr lang="es-MX" sz="4800" i="1" u="sng" dirty="0"/>
              <a:t>El control de stock</a:t>
            </a:r>
            <a:r>
              <a:rPr lang="es-MX" sz="4800" dirty="0"/>
              <a:t> se hace más sencillo con menor volumen. Es más controlable lo que es poco.</a:t>
            </a:r>
            <a:endParaRPr lang="es-UY" sz="4800" dirty="0"/>
          </a:p>
          <a:p>
            <a:pPr marL="0" indent="0">
              <a:buNone/>
            </a:pPr>
            <a:r>
              <a:rPr lang="es-MX" sz="4800" dirty="0"/>
              <a:t> </a:t>
            </a:r>
            <a:endParaRPr lang="es-UY" sz="4800" dirty="0"/>
          </a:p>
          <a:p>
            <a:pPr marL="0" indent="0">
              <a:buNone/>
            </a:pPr>
            <a:r>
              <a:rPr lang="es-MX" sz="4800" dirty="0"/>
              <a:t>El éxito en la gestión de los depósitos se logra definiendo: </a:t>
            </a:r>
            <a:endParaRPr lang="es-UY" sz="4800" dirty="0"/>
          </a:p>
          <a:p>
            <a:pPr marL="0" indent="0">
              <a:buNone/>
            </a:pPr>
            <a:r>
              <a:rPr lang="es-MX" sz="4800" dirty="0"/>
              <a:t>		</a:t>
            </a:r>
            <a:endParaRPr lang="es-UY" sz="4800" dirty="0"/>
          </a:p>
          <a:p>
            <a:pPr marL="0" lvl="0" indent="0">
              <a:buNone/>
            </a:pPr>
            <a:r>
              <a:rPr lang="es-MX" sz="4800" dirty="0"/>
              <a:t>la tecnología de manipulación y estiba adecuada al </a:t>
            </a:r>
            <a:r>
              <a:rPr lang="es-MX" sz="4800" i="1" u="sng" dirty="0"/>
              <a:t>tipo</a:t>
            </a:r>
            <a:r>
              <a:rPr lang="es-MX" sz="4800" dirty="0"/>
              <a:t> de producto</a:t>
            </a:r>
            <a:endParaRPr lang="es-UY" sz="4800" dirty="0"/>
          </a:p>
          <a:p>
            <a:pPr marL="0" lvl="0" indent="0">
              <a:buNone/>
            </a:pPr>
            <a:r>
              <a:rPr lang="es-MX" sz="4800" dirty="0"/>
              <a:t>La operativa de recepción, estiba y </a:t>
            </a:r>
            <a:r>
              <a:rPr lang="es-MX" sz="4800" dirty="0" err="1"/>
              <a:t>picking</a:t>
            </a:r>
            <a:r>
              <a:rPr lang="es-MX" sz="4800" dirty="0"/>
              <a:t> adecuada al </a:t>
            </a:r>
            <a:r>
              <a:rPr lang="es-MX" sz="4800" i="1" u="sng" dirty="0"/>
              <a:t>flujo</a:t>
            </a:r>
            <a:r>
              <a:rPr lang="es-MX" sz="4800" dirty="0"/>
              <a:t> de los productos.</a:t>
            </a:r>
            <a:endParaRPr lang="es-UY" sz="4800" dirty="0"/>
          </a:p>
          <a:p>
            <a:pPr marL="0" lvl="0" indent="0">
              <a:buNone/>
            </a:pPr>
            <a:r>
              <a:rPr lang="es-MX" sz="4800" dirty="0"/>
              <a:t>La dimensión y las instalaciones del depósito adecuadas a los volúmenes y categorías de productos almacenados.</a:t>
            </a:r>
            <a:endParaRPr lang="es-UY" sz="4800" dirty="0"/>
          </a:p>
          <a:p>
            <a:pPr marL="0" lvl="0" indent="0">
              <a:buNone/>
            </a:pPr>
            <a:r>
              <a:rPr lang="es-MX" sz="4800" dirty="0"/>
              <a:t>El sistema de información y el grado de integración la operativa que logren la relación más equilibrada de los objetivos básicos.</a:t>
            </a:r>
            <a:endParaRPr lang="es-UY" sz="4800" dirty="0"/>
          </a:p>
          <a:p>
            <a:pPr marL="0" indent="0">
              <a:buNone/>
            </a:pPr>
            <a:r>
              <a:rPr lang="es-MX" sz="4800" dirty="0"/>
              <a:t> </a:t>
            </a:r>
            <a:endParaRPr lang="es-UY" sz="4800" dirty="0"/>
          </a:p>
          <a:p>
            <a:pPr marL="0" indent="0">
              <a:buNone/>
            </a:pPr>
            <a:r>
              <a:rPr lang="es-ES" sz="4800" dirty="0"/>
              <a:t>En el próximo apartado daremos las pautas para la elección de las alternativas correctas en función de la información histórica que se posea y/o los pronósticos de necesidades futuras, elementos fundamentales para la planificación de las actividades del depósito.</a:t>
            </a:r>
            <a:endParaRPr lang="es-UY" sz="4800" dirty="0"/>
          </a:p>
        </p:txBody>
      </p:sp>
    </p:spTree>
    <p:extLst>
      <p:ext uri="{BB962C8B-B14F-4D97-AF65-F5344CB8AC3E}">
        <p14:creationId xmlns:p14="http://schemas.microsoft.com/office/powerpoint/2010/main" val="41364317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UY" dirty="0" smtClean="0"/>
              <a:t>Ejemplos de un sistema de Ubicación Inteligente</a:t>
            </a:r>
            <a:endParaRPr lang="es-UY"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81523" y="1700808"/>
            <a:ext cx="6780953" cy="4300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93554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UY" dirty="0"/>
          </a:p>
        </p:txBody>
      </p:sp>
      <p:pic>
        <p:nvPicPr>
          <p:cNvPr id="1026"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9961" t="18099" r="18954"/>
          <a:stretch/>
        </p:blipFill>
        <p:spPr bwMode="auto">
          <a:xfrm>
            <a:off x="395536" y="620688"/>
            <a:ext cx="8496943" cy="5505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165839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UY" b="1" dirty="0"/>
              <a:t>Sistemas de almacenaje</a:t>
            </a:r>
            <a:br>
              <a:rPr lang="es-UY" b="1" dirty="0"/>
            </a:br>
            <a:endParaRPr lang="es-UY" dirty="0"/>
          </a:p>
        </p:txBody>
      </p:sp>
      <p:sp>
        <p:nvSpPr>
          <p:cNvPr id="3" name="2 Marcador de contenido"/>
          <p:cNvSpPr>
            <a:spLocks noGrp="1"/>
          </p:cNvSpPr>
          <p:nvPr>
            <p:ph idx="1"/>
          </p:nvPr>
        </p:nvSpPr>
        <p:spPr/>
        <p:txBody>
          <a:bodyPr/>
          <a:lstStyle/>
          <a:p>
            <a:r>
              <a:rPr lang="es-UY" b="1" dirty="0" smtClean="0"/>
              <a:t>ORGANIZACION </a:t>
            </a:r>
            <a:r>
              <a:rPr lang="es-UY" b="1" dirty="0"/>
              <a:t>DE LA UBICACION DE LOS</a:t>
            </a:r>
          </a:p>
          <a:p>
            <a:pPr marL="0" indent="0">
              <a:buNone/>
            </a:pPr>
            <a:r>
              <a:rPr lang="es-UY" b="1" dirty="0"/>
              <a:t>PRODUCTOS</a:t>
            </a:r>
          </a:p>
          <a:p>
            <a:r>
              <a:rPr lang="es-UY" b="1" dirty="0" smtClean="0"/>
              <a:t>FLUJO </a:t>
            </a:r>
            <a:r>
              <a:rPr lang="es-UY" b="1" dirty="0"/>
              <a:t>DE ENTRADA / SALIDA</a:t>
            </a:r>
          </a:p>
          <a:p>
            <a:r>
              <a:rPr lang="es-UY" b="1" dirty="0" smtClean="0"/>
              <a:t>OPTIMIZACION </a:t>
            </a:r>
            <a:r>
              <a:rPr lang="es-UY" b="1" dirty="0"/>
              <a:t>DEL ESPACIO DISPONIBLE</a:t>
            </a:r>
            <a:endParaRPr lang="es-UY" dirty="0"/>
          </a:p>
        </p:txBody>
      </p:sp>
    </p:spTree>
    <p:extLst>
      <p:ext uri="{BB962C8B-B14F-4D97-AF65-F5344CB8AC3E}">
        <p14:creationId xmlns:p14="http://schemas.microsoft.com/office/powerpoint/2010/main" val="174706220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UY" b="1" dirty="0"/>
              <a:t>Según la organización del almacenaje</a:t>
            </a:r>
            <a:endParaRPr lang="es-UY" dirty="0"/>
          </a:p>
        </p:txBody>
      </p:sp>
      <p:sp>
        <p:nvSpPr>
          <p:cNvPr id="3" name="2 Marcador de contenido"/>
          <p:cNvSpPr>
            <a:spLocks noGrp="1"/>
          </p:cNvSpPr>
          <p:nvPr>
            <p:ph idx="1"/>
          </p:nvPr>
        </p:nvSpPr>
        <p:spPr/>
        <p:txBody>
          <a:bodyPr>
            <a:normAutofit fontScale="85000" lnSpcReduction="10000"/>
          </a:bodyPr>
          <a:lstStyle/>
          <a:p>
            <a:pPr marL="0" indent="0">
              <a:buNone/>
            </a:pPr>
            <a:r>
              <a:rPr lang="es-UY" b="1" dirty="0" smtClean="0"/>
              <a:t>a) ALMACEN </a:t>
            </a:r>
            <a:r>
              <a:rPr lang="es-UY" b="1" dirty="0"/>
              <a:t>ORDENADO</a:t>
            </a:r>
          </a:p>
          <a:p>
            <a:r>
              <a:rPr lang="es-UY" dirty="0"/>
              <a:t>Asignación de un único lugar, fijo y predeterminado,</a:t>
            </a:r>
          </a:p>
          <a:p>
            <a:r>
              <a:rPr lang="es-UY" dirty="0"/>
              <a:t>para cada producto</a:t>
            </a:r>
          </a:p>
          <a:p>
            <a:pPr marL="0" indent="0">
              <a:buNone/>
            </a:pPr>
            <a:r>
              <a:rPr lang="es-UY" b="1" dirty="0" smtClean="0"/>
              <a:t>b) ALMACEN </a:t>
            </a:r>
            <a:r>
              <a:rPr lang="es-UY" b="1" dirty="0"/>
              <a:t>CAÓTICO</a:t>
            </a:r>
          </a:p>
          <a:p>
            <a:r>
              <a:rPr lang="es-UY" dirty="0"/>
              <a:t>"HUECO LIBRE", el almacenaje de las mercancías se</a:t>
            </a:r>
          </a:p>
          <a:p>
            <a:r>
              <a:rPr lang="es-UY" dirty="0"/>
              <a:t>realiza de manera que se asignan las ubicaciones a</a:t>
            </a:r>
          </a:p>
          <a:p>
            <a:r>
              <a:rPr lang="es-UY" dirty="0"/>
              <a:t>medida que se van </a:t>
            </a:r>
            <a:r>
              <a:rPr lang="es-UY" dirty="0" err="1"/>
              <a:t>recepcionando</a:t>
            </a:r>
            <a:r>
              <a:rPr lang="es-UY" dirty="0"/>
              <a:t>, siguiendo unos</a:t>
            </a:r>
          </a:p>
          <a:p>
            <a:r>
              <a:rPr lang="es-UY" dirty="0"/>
              <a:t>criterios básicos de zona, tamaño, condiciones</a:t>
            </a:r>
          </a:p>
        </p:txBody>
      </p:sp>
    </p:spTree>
    <p:extLst>
      <p:ext uri="{BB962C8B-B14F-4D97-AF65-F5344CB8AC3E}">
        <p14:creationId xmlns:p14="http://schemas.microsoft.com/office/powerpoint/2010/main" val="8954721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UY" b="1" dirty="0"/>
              <a:t>Según el flujo de entrada/salida</a:t>
            </a:r>
            <a:br>
              <a:rPr lang="es-UY" b="1" dirty="0"/>
            </a:br>
            <a:endParaRPr lang="es-UY" dirty="0"/>
          </a:p>
        </p:txBody>
      </p:sp>
      <p:sp>
        <p:nvSpPr>
          <p:cNvPr id="3" name="2 Marcador de contenido"/>
          <p:cNvSpPr>
            <a:spLocks noGrp="1"/>
          </p:cNvSpPr>
          <p:nvPr>
            <p:ph idx="1"/>
          </p:nvPr>
        </p:nvSpPr>
        <p:spPr/>
        <p:txBody>
          <a:bodyPr>
            <a:normAutofit fontScale="92500"/>
          </a:bodyPr>
          <a:lstStyle/>
          <a:p>
            <a:pPr marL="0" indent="0">
              <a:buNone/>
            </a:pPr>
            <a:r>
              <a:rPr lang="es-UY" b="1" dirty="0" smtClean="0"/>
              <a:t>FIFO </a:t>
            </a:r>
            <a:r>
              <a:rPr lang="es-UY" b="1" dirty="0"/>
              <a:t>- (FEFO)</a:t>
            </a:r>
          </a:p>
          <a:p>
            <a:pPr marL="0" indent="0">
              <a:buNone/>
            </a:pPr>
            <a:r>
              <a:rPr lang="es-UY" dirty="0"/>
              <a:t>"</a:t>
            </a:r>
            <a:r>
              <a:rPr lang="es-UY" b="1" dirty="0"/>
              <a:t>FIRST IN - FIRST OUT", el artículo que entra</a:t>
            </a:r>
          </a:p>
          <a:p>
            <a:pPr marL="0" indent="0">
              <a:buNone/>
            </a:pPr>
            <a:r>
              <a:rPr lang="es-UY" b="1" dirty="0"/>
              <a:t>primero es el que sale primero. Adecuado para</a:t>
            </a:r>
          </a:p>
          <a:p>
            <a:pPr marL="0" indent="0">
              <a:buNone/>
            </a:pPr>
            <a:r>
              <a:rPr lang="es-UY" b="1" dirty="0"/>
              <a:t>productos perecederos.</a:t>
            </a:r>
          </a:p>
          <a:p>
            <a:pPr marL="0" indent="0">
              <a:buNone/>
            </a:pPr>
            <a:r>
              <a:rPr lang="es-UY" dirty="0" smtClean="0"/>
              <a:t> </a:t>
            </a:r>
            <a:r>
              <a:rPr lang="es-UY" b="1" dirty="0"/>
              <a:t>LIFO</a:t>
            </a:r>
          </a:p>
          <a:p>
            <a:pPr marL="0" indent="0">
              <a:buNone/>
            </a:pPr>
            <a:r>
              <a:rPr lang="es-UY" dirty="0"/>
              <a:t>"</a:t>
            </a:r>
            <a:r>
              <a:rPr lang="es-UY" b="1" dirty="0"/>
              <a:t>LAST IN - FIRST OUT", el artículo que entra el</a:t>
            </a:r>
          </a:p>
          <a:p>
            <a:pPr marL="0" indent="0">
              <a:buNone/>
            </a:pPr>
            <a:r>
              <a:rPr lang="es-UY" b="1" dirty="0"/>
              <a:t>último es el que sale primero. Obligado en el</a:t>
            </a:r>
          </a:p>
          <a:p>
            <a:pPr marL="0" indent="0">
              <a:buNone/>
            </a:pPr>
            <a:r>
              <a:rPr lang="es-UY" b="1" dirty="0"/>
              <a:t>almacenaje en bloque y en </a:t>
            </a:r>
            <a:r>
              <a:rPr lang="es-UY" b="1" dirty="0" smtClean="0"/>
              <a:t>estanterías compactas</a:t>
            </a:r>
            <a:r>
              <a:rPr lang="es-UY" dirty="0"/>
              <a:t>.</a:t>
            </a:r>
          </a:p>
        </p:txBody>
      </p:sp>
    </p:spTree>
    <p:extLst>
      <p:ext uri="{BB962C8B-B14F-4D97-AF65-F5344CB8AC3E}">
        <p14:creationId xmlns:p14="http://schemas.microsoft.com/office/powerpoint/2010/main" val="2807372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UY" b="1" dirty="0"/>
              <a:t>Gestión informatizada de almacenes</a:t>
            </a:r>
            <a:endParaRPr lang="es-UY" dirty="0"/>
          </a:p>
        </p:txBody>
      </p:sp>
      <p:sp>
        <p:nvSpPr>
          <p:cNvPr id="3" name="2 Marcador de contenido"/>
          <p:cNvSpPr>
            <a:spLocks noGrp="1"/>
          </p:cNvSpPr>
          <p:nvPr>
            <p:ph idx="1"/>
          </p:nvPr>
        </p:nvSpPr>
        <p:spPr/>
        <p:txBody>
          <a:bodyPr>
            <a:normAutofit fontScale="92500"/>
          </a:bodyPr>
          <a:lstStyle/>
          <a:p>
            <a:r>
              <a:rPr lang="es-UY" dirty="0"/>
              <a:t>IDENTIFICADOR DEL ARTÍCULO: Código interno,</a:t>
            </a:r>
          </a:p>
          <a:p>
            <a:pPr marL="0" indent="0">
              <a:buNone/>
            </a:pPr>
            <a:r>
              <a:rPr lang="es-UY" dirty="0"/>
              <a:t>Descripción, Código de barras.</a:t>
            </a:r>
          </a:p>
          <a:p>
            <a:r>
              <a:rPr lang="es-UY" dirty="0" smtClean="0"/>
              <a:t>PARÁMETROS </a:t>
            </a:r>
            <a:r>
              <a:rPr lang="es-UY" dirty="0"/>
              <a:t>FÍSICOS DEL ARTÍCULO:</a:t>
            </a:r>
          </a:p>
          <a:p>
            <a:pPr marL="0" indent="0">
              <a:buNone/>
            </a:pPr>
            <a:r>
              <a:rPr lang="es-UY" dirty="0"/>
              <a:t>Dimensiones, Peso, Tipo de embalaje, Unidades de</a:t>
            </a:r>
          </a:p>
          <a:p>
            <a:pPr marL="0" indent="0">
              <a:buNone/>
            </a:pPr>
            <a:r>
              <a:rPr lang="es-UY" dirty="0"/>
              <a:t>almacenaje, Unidades de venta.</a:t>
            </a:r>
          </a:p>
          <a:p>
            <a:r>
              <a:rPr lang="es-UY" dirty="0" smtClean="0"/>
              <a:t>PARÁMETROS </a:t>
            </a:r>
            <a:r>
              <a:rPr lang="es-UY" dirty="0"/>
              <a:t>LÓGICOS DEL ARTÍCULO: Familia y</a:t>
            </a:r>
          </a:p>
          <a:p>
            <a:pPr marL="0" indent="0">
              <a:buNone/>
            </a:pPr>
            <a:r>
              <a:rPr lang="es-UY" dirty="0"/>
              <a:t>subfamilia, Rotación, Control de calidad, Fecha de</a:t>
            </a:r>
          </a:p>
          <a:p>
            <a:pPr marL="0" indent="0">
              <a:buNone/>
            </a:pPr>
            <a:r>
              <a:rPr lang="es-UY" dirty="0"/>
              <a:t>caducidad, Valor económico.</a:t>
            </a:r>
          </a:p>
        </p:txBody>
      </p:sp>
    </p:spTree>
    <p:extLst>
      <p:ext uri="{BB962C8B-B14F-4D97-AF65-F5344CB8AC3E}">
        <p14:creationId xmlns:p14="http://schemas.microsoft.com/office/powerpoint/2010/main" val="19469087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UY" dirty="0" smtClean="0"/>
              <a:t>Ejemplos de un sistema de Ubicación Inteligente</a:t>
            </a:r>
            <a:endParaRPr lang="es-UY"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81523" y="1700808"/>
            <a:ext cx="6780953" cy="4300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100425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UY" b="1" dirty="0"/>
              <a:t>Gestión informatizada de almacenes</a:t>
            </a:r>
            <a:endParaRPr lang="es-UY" dirty="0"/>
          </a:p>
        </p:txBody>
      </p:sp>
      <p:sp>
        <p:nvSpPr>
          <p:cNvPr id="3" name="2 Marcador de contenido"/>
          <p:cNvSpPr>
            <a:spLocks noGrp="1"/>
          </p:cNvSpPr>
          <p:nvPr>
            <p:ph idx="1"/>
          </p:nvPr>
        </p:nvSpPr>
        <p:spPr/>
        <p:txBody>
          <a:bodyPr>
            <a:normAutofit fontScale="92500" lnSpcReduction="10000"/>
          </a:bodyPr>
          <a:lstStyle/>
          <a:p>
            <a:r>
              <a:rPr lang="es-UY" dirty="0"/>
              <a:t>IDENTIFICADOR DE UBICACIONES: Zona de</a:t>
            </a:r>
          </a:p>
          <a:p>
            <a:pPr marL="0" indent="0">
              <a:buNone/>
            </a:pPr>
            <a:r>
              <a:rPr lang="es-UY" dirty="0"/>
              <a:t>almacén, Pasillo, Estantería, Profundidad, Nivel,</a:t>
            </a:r>
          </a:p>
          <a:p>
            <a:pPr marL="0" indent="0">
              <a:buNone/>
            </a:pPr>
            <a:r>
              <a:rPr lang="es-UY" dirty="0"/>
              <a:t>División.</a:t>
            </a:r>
          </a:p>
          <a:p>
            <a:r>
              <a:rPr lang="es-UY" dirty="0" smtClean="0"/>
              <a:t>PARÁMETROS </a:t>
            </a:r>
            <a:r>
              <a:rPr lang="es-UY" dirty="0"/>
              <a:t>FÍSICOS DE LAS UBICACIONES:</a:t>
            </a:r>
          </a:p>
          <a:p>
            <a:pPr marL="0" indent="0">
              <a:buNone/>
            </a:pPr>
            <a:r>
              <a:rPr lang="es-UY" dirty="0"/>
              <a:t>Dimensiones, Peso máximo, Tipo de </a:t>
            </a:r>
            <a:r>
              <a:rPr lang="es-UY" dirty="0" smtClean="0"/>
              <a:t>estantería, Capacidad </a:t>
            </a:r>
            <a:r>
              <a:rPr lang="es-UY" dirty="0"/>
              <a:t>en unidades.</a:t>
            </a:r>
          </a:p>
          <a:p>
            <a:r>
              <a:rPr lang="es-UY" dirty="0" smtClean="0"/>
              <a:t>PARÁMETROS </a:t>
            </a:r>
            <a:r>
              <a:rPr lang="es-UY" dirty="0"/>
              <a:t>LÓGICOS DE LAS UBICACIONES:</a:t>
            </a:r>
          </a:p>
          <a:p>
            <a:pPr marL="0" indent="0">
              <a:buNone/>
            </a:pPr>
            <a:r>
              <a:rPr lang="es-UY" dirty="0"/>
              <a:t>Reservas para familias, Reserva para productos</a:t>
            </a:r>
          </a:p>
          <a:p>
            <a:pPr marL="0" indent="0">
              <a:buNone/>
            </a:pPr>
            <a:r>
              <a:rPr lang="es-UY" dirty="0"/>
              <a:t>concretos.</a:t>
            </a:r>
          </a:p>
        </p:txBody>
      </p:sp>
    </p:spTree>
    <p:extLst>
      <p:ext uri="{BB962C8B-B14F-4D97-AF65-F5344CB8AC3E}">
        <p14:creationId xmlns:p14="http://schemas.microsoft.com/office/powerpoint/2010/main" val="29092345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UY" b="1" dirty="0"/>
              <a:t>Concepto de Logística Integral</a:t>
            </a:r>
            <a:endParaRPr lang="es-UY" dirty="0"/>
          </a:p>
        </p:txBody>
      </p:sp>
      <p:sp>
        <p:nvSpPr>
          <p:cNvPr id="3" name="2 Marcador de contenido"/>
          <p:cNvSpPr>
            <a:spLocks noGrp="1"/>
          </p:cNvSpPr>
          <p:nvPr>
            <p:ph idx="1"/>
          </p:nvPr>
        </p:nvSpPr>
        <p:spPr/>
        <p:txBody>
          <a:bodyPr>
            <a:normAutofit fontScale="92500" lnSpcReduction="10000"/>
          </a:bodyPr>
          <a:lstStyle/>
          <a:p>
            <a:pPr marL="0" indent="0">
              <a:buNone/>
            </a:pPr>
            <a:r>
              <a:rPr lang="es-UY" dirty="0" smtClean="0"/>
              <a:t>En una organización </a:t>
            </a:r>
            <a:r>
              <a:rPr lang="es-UY" dirty="0"/>
              <a:t>se deben coordinar tres </a:t>
            </a:r>
            <a:r>
              <a:rPr lang="es-UY" dirty="0" smtClean="0"/>
              <a:t>flujos importantes</a:t>
            </a:r>
            <a:r>
              <a:rPr lang="es-UY" dirty="0"/>
              <a:t>: el de la información, que </a:t>
            </a:r>
            <a:r>
              <a:rPr lang="es-UY" dirty="0" smtClean="0"/>
              <a:t>va desde </a:t>
            </a:r>
            <a:r>
              <a:rPr lang="es-UY" dirty="0"/>
              <a:t>los clientes a los proveedores (</a:t>
            </a:r>
            <a:r>
              <a:rPr lang="es-UY" dirty="0" smtClean="0"/>
              <a:t>internos y </a:t>
            </a:r>
            <a:r>
              <a:rPr lang="es-UY" dirty="0"/>
              <a:t>externos), el de los materiales, que </a:t>
            </a:r>
            <a:r>
              <a:rPr lang="es-UY" dirty="0" smtClean="0"/>
              <a:t>fluyen </a:t>
            </a:r>
            <a:r>
              <a:rPr lang="es-UY" b="1" dirty="0" smtClean="0"/>
              <a:t>Formas </a:t>
            </a:r>
            <a:r>
              <a:rPr lang="es-UY" b="1" dirty="0"/>
              <a:t>de </a:t>
            </a:r>
            <a:r>
              <a:rPr lang="es-UY" b="1" dirty="0" smtClean="0"/>
              <a:t>abastecimiento </a:t>
            </a:r>
            <a:r>
              <a:rPr lang="es-UY" dirty="0" smtClean="0"/>
              <a:t>11 en </a:t>
            </a:r>
            <a:r>
              <a:rPr lang="es-UY" dirty="0"/>
              <a:t>sentido inverso al anterior, desde </a:t>
            </a:r>
            <a:r>
              <a:rPr lang="es-UY" dirty="0" smtClean="0"/>
              <a:t>los proveedores </a:t>
            </a:r>
            <a:r>
              <a:rPr lang="es-UY" dirty="0"/>
              <a:t>a los clientes (internos </a:t>
            </a:r>
            <a:r>
              <a:rPr lang="es-UY" dirty="0" smtClean="0"/>
              <a:t>y externos</a:t>
            </a:r>
            <a:r>
              <a:rPr lang="es-UY" dirty="0"/>
              <a:t>) y el de los fondos monetarios</a:t>
            </a:r>
          </a:p>
          <a:p>
            <a:pPr marL="0" indent="0">
              <a:buNone/>
            </a:pPr>
            <a:r>
              <a:rPr lang="es-UY" dirty="0"/>
              <a:t>provenientes del pago por los bienes </a:t>
            </a:r>
            <a:r>
              <a:rPr lang="es-UY" dirty="0" smtClean="0"/>
              <a:t>y/o servicios</a:t>
            </a:r>
            <a:r>
              <a:rPr lang="es-UY" dirty="0"/>
              <a:t>, que se establece entre el </a:t>
            </a:r>
            <a:r>
              <a:rPr lang="es-UY" dirty="0" smtClean="0"/>
              <a:t>cliente externo </a:t>
            </a:r>
            <a:r>
              <a:rPr lang="es-UY" dirty="0"/>
              <a:t>y toda la cadena de </a:t>
            </a:r>
            <a:r>
              <a:rPr lang="es-UY" dirty="0" smtClean="0"/>
              <a:t>proveedores internos </a:t>
            </a:r>
            <a:r>
              <a:rPr lang="es-UY" dirty="0"/>
              <a:t>y externos.</a:t>
            </a:r>
          </a:p>
        </p:txBody>
      </p:sp>
    </p:spTree>
    <p:extLst>
      <p:ext uri="{BB962C8B-B14F-4D97-AF65-F5344CB8AC3E}">
        <p14:creationId xmlns:p14="http://schemas.microsoft.com/office/powerpoint/2010/main" val="211595809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UY" dirty="0" smtClean="0"/>
              <a:t>Catalogación</a:t>
            </a:r>
            <a:endParaRPr lang="es-UY" dirty="0"/>
          </a:p>
        </p:txBody>
      </p:sp>
      <p:sp>
        <p:nvSpPr>
          <p:cNvPr id="3" name="2 Marcador de contenido"/>
          <p:cNvSpPr>
            <a:spLocks noGrp="1"/>
          </p:cNvSpPr>
          <p:nvPr>
            <p:ph idx="1"/>
          </p:nvPr>
        </p:nvSpPr>
        <p:spPr/>
        <p:txBody>
          <a:bodyPr>
            <a:normAutofit fontScale="47500" lnSpcReduction="20000"/>
          </a:bodyPr>
          <a:lstStyle/>
          <a:p>
            <a:pPr marL="0" indent="0" hangingPunct="0">
              <a:buNone/>
            </a:pPr>
            <a:r>
              <a:rPr lang="es-ES_tradnl" dirty="0" smtClean="0"/>
              <a:t>La catalogación tiene </a:t>
            </a:r>
            <a:r>
              <a:rPr lang="es-ES_tradnl" dirty="0"/>
              <a:t>por objeto tipificar el total de los ítems ( equipos, repuestos y materiales) en custodia en los depósitos (almacenes) de esta Administración, incorporados al Sistema de Materiales, mediante el uso de un Sistema de Matriculación.</a:t>
            </a:r>
            <a:endParaRPr lang="es-UY" dirty="0"/>
          </a:p>
          <a:p>
            <a:pPr marL="0" indent="0">
              <a:buNone/>
            </a:pPr>
            <a:r>
              <a:rPr lang="es-ES_tradnl" dirty="0" smtClean="0"/>
              <a:t>En ANCAP, a cada material se le da un número correlativo proporcionado por el sistema y se le crea un número inteligente de nueve dígitos, esto</a:t>
            </a:r>
            <a:r>
              <a:rPr lang="es-ES" dirty="0" smtClean="0"/>
              <a:t> </a:t>
            </a:r>
            <a:r>
              <a:rPr lang="es-ES" dirty="0"/>
              <a:t>tiene por finalidad determinar los criterios para la confección de la descripción abreviada de los diferentes materiales que integran el Sistema MM SAP.</a:t>
            </a:r>
            <a:endParaRPr lang="es-UY" dirty="0"/>
          </a:p>
          <a:p>
            <a:pPr marL="0" indent="0">
              <a:buNone/>
            </a:pPr>
            <a:r>
              <a:rPr lang="es-ES" dirty="0"/>
              <a:t> </a:t>
            </a:r>
            <a:r>
              <a:rPr lang="es-ES" dirty="0" smtClean="0"/>
              <a:t>cada material posee una descripción abreviada, la que </a:t>
            </a:r>
            <a:r>
              <a:rPr lang="es-ES" dirty="0"/>
              <a:t>no podrá sobrepasar los 40 caracteres y deberá seguir las pautas que indican en el </a:t>
            </a:r>
            <a:r>
              <a:rPr lang="es-ES" dirty="0" smtClean="0"/>
              <a:t>instructivo </a:t>
            </a:r>
            <a:r>
              <a:rPr lang="es-ES" dirty="0"/>
              <a:t>para cada clase.</a:t>
            </a:r>
            <a:endParaRPr lang="es-UY" dirty="0"/>
          </a:p>
          <a:p>
            <a:pPr marL="0" indent="0">
              <a:buNone/>
            </a:pPr>
            <a:r>
              <a:rPr lang="es-ES" dirty="0"/>
              <a:t> </a:t>
            </a:r>
            <a:r>
              <a:rPr lang="es-ES" dirty="0" smtClean="0"/>
              <a:t>A </a:t>
            </a:r>
            <a:r>
              <a:rPr lang="es-ES" dirty="0"/>
              <a:t>su vez los criterios utilizados en la descripción abreviada podrán ser utilizados como criterios de búsqueda por aquellos usuarios que deban consultar las existencias </a:t>
            </a:r>
            <a:r>
              <a:rPr lang="es-ES" dirty="0" smtClean="0"/>
              <a:t>en el sistema</a:t>
            </a:r>
            <a:endParaRPr lang="es-ES_tradnl" dirty="0" smtClean="0"/>
          </a:p>
          <a:p>
            <a:pPr marL="0" indent="0" hangingPunct="0">
              <a:buNone/>
            </a:pPr>
            <a:endParaRPr lang="es-ES_tradnl" u="sng" dirty="0" smtClean="0"/>
          </a:p>
          <a:p>
            <a:pPr marL="0" indent="0" hangingPunct="0">
              <a:buNone/>
            </a:pPr>
            <a:r>
              <a:rPr lang="es-ES_tradnl" u="sng" dirty="0" smtClean="0"/>
              <a:t>Esquema </a:t>
            </a:r>
            <a:r>
              <a:rPr lang="es-ES_tradnl" u="sng" dirty="0"/>
              <a:t>de </a:t>
            </a:r>
            <a:r>
              <a:rPr lang="es-ES_tradnl" u="sng" dirty="0" smtClean="0"/>
              <a:t>catalogación (Matriculación)</a:t>
            </a:r>
            <a:endParaRPr lang="es-UY" dirty="0"/>
          </a:p>
          <a:p>
            <a:pPr marL="0" indent="0" hangingPunct="0">
              <a:buNone/>
            </a:pPr>
            <a:r>
              <a:rPr lang="es-ES_tradnl" dirty="0"/>
              <a:t> </a:t>
            </a:r>
            <a:endParaRPr lang="es-UY" dirty="0"/>
          </a:p>
          <a:p>
            <a:pPr marL="0" indent="0" hangingPunct="0">
              <a:buNone/>
            </a:pPr>
            <a:r>
              <a:rPr lang="es-ES_tradnl" dirty="0" smtClean="0"/>
              <a:t>Los </a:t>
            </a:r>
            <a:r>
              <a:rPr lang="es-ES_tradnl" dirty="0"/>
              <a:t>dígitos 1º y 2º identifican la clase, según se indica en el </a:t>
            </a:r>
            <a:r>
              <a:rPr lang="es-ES_tradnl" dirty="0" err="1"/>
              <a:t>Indice</a:t>
            </a:r>
            <a:r>
              <a:rPr lang="es-ES_tradnl" dirty="0"/>
              <a:t> General.</a:t>
            </a:r>
            <a:endParaRPr lang="es-UY" dirty="0"/>
          </a:p>
          <a:p>
            <a:pPr marL="0" indent="0" hangingPunct="0">
              <a:buNone/>
            </a:pPr>
            <a:r>
              <a:rPr lang="es-ES_tradnl" dirty="0" smtClean="0"/>
              <a:t>Los </a:t>
            </a:r>
            <a:r>
              <a:rPr lang="es-ES_tradnl" dirty="0"/>
              <a:t>dígitos 3º y 4º identifican la sub-clase, cuyo contenido se describe en el desarrollo correspondiente de cada sub-clase.</a:t>
            </a:r>
            <a:endParaRPr lang="es-UY" dirty="0"/>
          </a:p>
          <a:p>
            <a:pPr marL="0" indent="0" hangingPunct="0">
              <a:buNone/>
            </a:pPr>
            <a:r>
              <a:rPr lang="es-ES_tradnl" dirty="0" smtClean="0"/>
              <a:t>Los </a:t>
            </a:r>
            <a:r>
              <a:rPr lang="es-ES_tradnl" dirty="0"/>
              <a:t>dígitos 5º, 6º, 7º y 8º, determinan las distintas características de cada ítem, según se detalla en cada una de las Normas de Matriculación.</a:t>
            </a:r>
            <a:endParaRPr lang="es-UY" dirty="0"/>
          </a:p>
          <a:p>
            <a:pPr marL="0" indent="0">
              <a:buNone/>
            </a:pPr>
            <a:r>
              <a:rPr lang="es-ES_tradnl" dirty="0" smtClean="0"/>
              <a:t>El </a:t>
            </a:r>
            <a:r>
              <a:rPr lang="es-ES_tradnl" dirty="0"/>
              <a:t>noveno dígito, es un dígito de control generado a partir de los ocho anteriores</a:t>
            </a:r>
            <a:endParaRPr lang="es-UY" dirty="0"/>
          </a:p>
        </p:txBody>
      </p:sp>
    </p:spTree>
    <p:extLst>
      <p:ext uri="{BB962C8B-B14F-4D97-AF65-F5344CB8AC3E}">
        <p14:creationId xmlns:p14="http://schemas.microsoft.com/office/powerpoint/2010/main" val="313586728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UY"/>
          </a:p>
        </p:txBody>
      </p:sp>
      <p:sp>
        <p:nvSpPr>
          <p:cNvPr id="4" name="3 Marcador de contenido"/>
          <p:cNvSpPr>
            <a:spLocks noGrp="1"/>
          </p:cNvSpPr>
          <p:nvPr>
            <p:ph idx="1"/>
          </p:nvPr>
        </p:nvSpPr>
        <p:spPr>
          <a:xfrm>
            <a:off x="457200" y="260648"/>
            <a:ext cx="8229600" cy="5865515"/>
          </a:xfrm>
        </p:spPr>
        <p:txBody>
          <a:bodyPr/>
          <a:lstStyle/>
          <a:p>
            <a:r>
              <a:rPr lang="es-UY" dirty="0" err="1" smtClean="0"/>
              <a:t>Ej</a:t>
            </a:r>
            <a:r>
              <a:rPr lang="es-UY" dirty="0" smtClean="0"/>
              <a:t> Caños:</a:t>
            </a:r>
          </a:p>
          <a:p>
            <a:endParaRPr lang="es-UY" dirty="0" smtClean="0"/>
          </a:p>
          <a:p>
            <a:endParaRPr lang="es-UY" dirty="0"/>
          </a:p>
          <a:p>
            <a:endParaRPr lang="es-UY" dirty="0" smtClean="0"/>
          </a:p>
          <a:p>
            <a:r>
              <a:rPr lang="es-UY" dirty="0" smtClean="0"/>
              <a:t>Válvulas </a:t>
            </a:r>
            <a:endParaRPr lang="es-UY" dirty="0"/>
          </a:p>
          <a:p>
            <a:endParaRPr lang="es-UY"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2687" y="476672"/>
            <a:ext cx="4213225" cy="189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24306" t="38366" r="25416" b="21169"/>
          <a:stretch/>
        </p:blipFill>
        <p:spPr bwMode="auto">
          <a:xfrm>
            <a:off x="3131840" y="2852936"/>
            <a:ext cx="5616624" cy="3314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5690708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UY" b="1" dirty="0"/>
              <a:t>La logística inversa</a:t>
            </a:r>
            <a:endParaRPr lang="es-UY" dirty="0"/>
          </a:p>
        </p:txBody>
      </p:sp>
      <p:sp>
        <p:nvSpPr>
          <p:cNvPr id="3" name="2 Marcador de contenido"/>
          <p:cNvSpPr>
            <a:spLocks noGrp="1"/>
          </p:cNvSpPr>
          <p:nvPr>
            <p:ph idx="1"/>
          </p:nvPr>
        </p:nvSpPr>
        <p:spPr/>
        <p:txBody>
          <a:bodyPr>
            <a:normAutofit fontScale="85000" lnSpcReduction="20000"/>
          </a:bodyPr>
          <a:lstStyle/>
          <a:p>
            <a:pPr marL="0" indent="0">
              <a:buNone/>
            </a:pPr>
            <a:r>
              <a:rPr lang="es-UY" dirty="0"/>
              <a:t>Una definición es que “la logística inversa se encarga de la recuperación y reciclaje de envases, embalajes y residuos peligrosos; así como de los procesos de retorno de excesos de inventario, devoluciones de clientes, productos obsoletos e inventarios estacionales. Incluso se adelanta al fin de vida del producto, con objeto de darle salida en mercados con mayor rotación</a:t>
            </a:r>
            <a:r>
              <a:rPr lang="es-UY" dirty="0" smtClean="0"/>
              <a:t>”. </a:t>
            </a:r>
            <a:r>
              <a:rPr lang="es-UY" dirty="0"/>
              <a:t>Por tanto, las actividades incluidas dentro del concepto de logística inversa </a:t>
            </a:r>
            <a:r>
              <a:rPr lang="es-UY"/>
              <a:t>son </a:t>
            </a:r>
            <a:r>
              <a:rPr lang="es-UY" smtClean="0"/>
              <a:t>numerosas. </a:t>
            </a:r>
            <a:r>
              <a:rPr lang="es-UY" dirty="0"/>
              <a:t>En base a estas actividades la clasificación por tipo de logística inversa realizada es: Devoluciones y retornos, residuos o productos fuera de uso y aprovechamiento de capacidades.</a:t>
            </a:r>
          </a:p>
        </p:txBody>
      </p:sp>
    </p:spTree>
    <p:extLst>
      <p:ext uri="{BB962C8B-B14F-4D97-AF65-F5344CB8AC3E}">
        <p14:creationId xmlns:p14="http://schemas.microsoft.com/office/powerpoint/2010/main" val="243410151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UY" dirty="0"/>
              <a:t>Diagrama de bloques de la logística </a:t>
            </a:r>
            <a:r>
              <a:rPr lang="es-UY" sz="900" dirty="0"/>
              <a:t>http://www.interempresas.net/Logistica/Articulos/50133-La-logistica-inversa-que-es-y-para-que-sirve.html</a:t>
            </a:r>
          </a:p>
        </p:txBody>
      </p:sp>
      <p:pic>
        <p:nvPicPr>
          <p:cNvPr id="1026"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13680" r="35294" b="8873"/>
          <a:stretch/>
        </p:blipFill>
        <p:spPr bwMode="auto">
          <a:xfrm>
            <a:off x="782822" y="1626172"/>
            <a:ext cx="7461586" cy="46831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973919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ltLang="es-UY" dirty="0"/>
              <a:t>Razones para almacenar</a:t>
            </a:r>
            <a:endParaRPr lang="es-UY" dirty="0"/>
          </a:p>
        </p:txBody>
      </p:sp>
      <p:sp>
        <p:nvSpPr>
          <p:cNvPr id="3" name="2 Marcador de contenido"/>
          <p:cNvSpPr>
            <a:spLocks noGrp="1"/>
          </p:cNvSpPr>
          <p:nvPr>
            <p:ph idx="1"/>
          </p:nvPr>
        </p:nvSpPr>
        <p:spPr/>
        <p:txBody>
          <a:bodyPr>
            <a:normAutofit fontScale="77500" lnSpcReduction="20000"/>
          </a:bodyPr>
          <a:lstStyle/>
          <a:p>
            <a:pPr>
              <a:lnSpc>
                <a:spcPct val="90000"/>
              </a:lnSpc>
            </a:pPr>
            <a:r>
              <a:rPr lang="es-ES" altLang="es-UY" sz="4000" dirty="0"/>
              <a:t>Reducción de costo producción-transporte:</a:t>
            </a:r>
            <a:r>
              <a:rPr lang="es-ES" altLang="es-UY" sz="3600" dirty="0"/>
              <a:t> </a:t>
            </a:r>
            <a:r>
              <a:rPr lang="es-ES" altLang="es-UY" dirty="0"/>
              <a:t>Almacenamiento e Inventario son gastos añadidos, pero permiten costos más bajos tanto en eficiencia que se gana en producción como en transporte.</a:t>
            </a:r>
          </a:p>
          <a:p>
            <a:pPr>
              <a:lnSpc>
                <a:spcPct val="90000"/>
              </a:lnSpc>
            </a:pPr>
            <a:r>
              <a:rPr lang="es-ES" altLang="es-UY" sz="4000" dirty="0"/>
              <a:t>Coordinación suministro-demanda: </a:t>
            </a:r>
            <a:r>
              <a:rPr lang="es-ES" altLang="es-UY" dirty="0"/>
              <a:t>típico ejemplo de producción estacional y demanda estable y definida (vegetales de temporada envasados, equipos AC, </a:t>
            </a:r>
            <a:r>
              <a:rPr lang="es-ES" altLang="es-UY" dirty="0" err="1"/>
              <a:t>etc</a:t>
            </a:r>
            <a:r>
              <a:rPr lang="es-ES" altLang="es-UY" dirty="0"/>
              <a:t>). Podría ser producción estable y demanda estacional. También productos (MP, productos industrializados u otros) que pudiesen sufrir fluctuaciones de precio</a:t>
            </a:r>
            <a:r>
              <a:rPr lang="es-ES" altLang="es-UY" dirty="0" smtClean="0"/>
              <a:t>.</a:t>
            </a:r>
          </a:p>
          <a:p>
            <a:pPr>
              <a:lnSpc>
                <a:spcPct val="90000"/>
              </a:lnSpc>
            </a:pPr>
            <a:r>
              <a:rPr lang="es-ES" altLang="es-UY" sz="3600" dirty="0"/>
              <a:t>Necesidades de producción: </a:t>
            </a:r>
            <a:r>
              <a:rPr lang="es-ES" altLang="es-UY" dirty="0"/>
              <a:t>almacenar puede ser parte del proceso de producción (</a:t>
            </a:r>
            <a:r>
              <a:rPr lang="es-ES" altLang="es-UY" dirty="0" err="1"/>
              <a:t>Ej</a:t>
            </a:r>
            <a:r>
              <a:rPr lang="es-ES" altLang="es-UY" dirty="0"/>
              <a:t>: vino, queso, </a:t>
            </a:r>
            <a:r>
              <a:rPr lang="es-ES" altLang="es-UY" dirty="0" err="1"/>
              <a:t>etc</a:t>
            </a:r>
            <a:r>
              <a:rPr lang="es-ES" altLang="es-UY" dirty="0"/>
              <a:t>). También para casos de depósitos para diferir pago de impuestos (puerto libre o ZF). Otros fines son servicios de valor agregado (etiquetado especial, operaciones diferidas, </a:t>
            </a:r>
            <a:r>
              <a:rPr lang="es-ES" altLang="es-UY" dirty="0" err="1"/>
              <a:t>etc</a:t>
            </a:r>
            <a:r>
              <a:rPr lang="es-ES" altLang="es-UY" dirty="0"/>
              <a:t>).</a:t>
            </a:r>
          </a:p>
          <a:p>
            <a:pPr>
              <a:lnSpc>
                <a:spcPct val="90000"/>
              </a:lnSpc>
            </a:pPr>
            <a:endParaRPr lang="es-ES" altLang="es-UY" dirty="0"/>
          </a:p>
          <a:p>
            <a:pPr marL="0" indent="0">
              <a:buNone/>
            </a:pPr>
            <a:endParaRPr lang="es-UY" dirty="0"/>
          </a:p>
        </p:txBody>
      </p:sp>
    </p:spTree>
    <p:extLst>
      <p:ext uri="{BB962C8B-B14F-4D97-AF65-F5344CB8AC3E}">
        <p14:creationId xmlns:p14="http://schemas.microsoft.com/office/powerpoint/2010/main" val="26131326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altLang="es-UY" dirty="0"/>
              <a:t>Funciones del sistema de almacenamiento</a:t>
            </a:r>
            <a:endParaRPr lang="es-UY" dirty="0"/>
          </a:p>
        </p:txBody>
      </p:sp>
      <p:sp>
        <p:nvSpPr>
          <p:cNvPr id="3" name="2 Marcador de contenido"/>
          <p:cNvSpPr>
            <a:spLocks noGrp="1"/>
          </p:cNvSpPr>
          <p:nvPr>
            <p:ph idx="1"/>
          </p:nvPr>
        </p:nvSpPr>
        <p:spPr/>
        <p:txBody>
          <a:bodyPr/>
          <a:lstStyle/>
          <a:p>
            <a:r>
              <a:rPr lang="es-ES" altLang="es-UY" sz="2800" dirty="0"/>
              <a:t>Sistema de almacenamiento: las funciones básicas de un sistema de almacenamiento son las siguientes;</a:t>
            </a:r>
          </a:p>
          <a:p>
            <a:pPr lvl="1"/>
            <a:r>
              <a:rPr lang="es-ES" altLang="es-UY" sz="2400" dirty="0"/>
              <a:t>Manejo: descarga, traslado interno en el almacén, armado de pedidos, carga de salida.</a:t>
            </a:r>
          </a:p>
          <a:p>
            <a:pPr lvl="1"/>
            <a:r>
              <a:rPr lang="es-ES" altLang="es-UY" sz="2400" dirty="0"/>
              <a:t>Posesión: simple acumulación de inventario en el tiempo.</a:t>
            </a:r>
          </a:p>
          <a:p>
            <a:r>
              <a:rPr lang="es-ES" altLang="es-UY" sz="2800" dirty="0"/>
              <a:t>Para el diseño de almacenes debemos considerar las funciones específicas del almacén: pertenencia, consolidación, fraccionamiento y mezcla</a:t>
            </a:r>
            <a:endParaRPr lang="es-UY" dirty="0"/>
          </a:p>
        </p:txBody>
      </p:sp>
    </p:spTree>
    <p:extLst>
      <p:ext uri="{BB962C8B-B14F-4D97-AF65-F5344CB8AC3E}">
        <p14:creationId xmlns:p14="http://schemas.microsoft.com/office/powerpoint/2010/main" val="9219417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altLang="es-UY" dirty="0"/>
              <a:t>Funciones del sistema de almacenamiento</a:t>
            </a:r>
            <a:endParaRPr lang="es-UY" dirty="0"/>
          </a:p>
        </p:txBody>
      </p:sp>
      <p:sp>
        <p:nvSpPr>
          <p:cNvPr id="3" name="2 Marcador de contenido"/>
          <p:cNvSpPr>
            <a:spLocks noGrp="1"/>
          </p:cNvSpPr>
          <p:nvPr>
            <p:ph idx="1"/>
          </p:nvPr>
        </p:nvSpPr>
        <p:spPr/>
        <p:txBody>
          <a:bodyPr/>
          <a:lstStyle/>
          <a:p>
            <a:r>
              <a:rPr lang="es-ES" altLang="es-UY" dirty="0"/>
              <a:t>Mantenimiento o pertenencia; </a:t>
            </a:r>
          </a:p>
          <a:p>
            <a:pPr lvl="1"/>
            <a:r>
              <a:rPr lang="es-ES" altLang="es-UY" sz="2400" dirty="0"/>
              <a:t>dar protección y cabida al inventario. </a:t>
            </a:r>
          </a:p>
          <a:p>
            <a:pPr lvl="1"/>
            <a:r>
              <a:rPr lang="es-ES" altLang="es-UY" sz="2400" dirty="0"/>
              <a:t>Es el uso más obvio. </a:t>
            </a:r>
          </a:p>
          <a:p>
            <a:pPr lvl="1"/>
            <a:r>
              <a:rPr lang="es-ES" altLang="es-UY" sz="2400" dirty="0"/>
              <a:t>Almacenes específicos (vino, quesos, </a:t>
            </a:r>
            <a:r>
              <a:rPr lang="es-ES" altLang="es-UY" sz="2400" dirty="0" err="1"/>
              <a:t>etc</a:t>
            </a:r>
            <a:r>
              <a:rPr lang="es-ES" altLang="es-UY" sz="2400" dirty="0"/>
              <a:t>) o generales.</a:t>
            </a:r>
          </a:p>
          <a:p>
            <a:pPr lvl="1"/>
            <a:r>
              <a:rPr lang="es-ES" altLang="es-UY" sz="2400" dirty="0"/>
              <a:t> Todo tipo de productos, desde MP hasta PT. </a:t>
            </a:r>
          </a:p>
          <a:p>
            <a:pPr lvl="1"/>
            <a:r>
              <a:rPr lang="es-ES" altLang="es-UY" sz="2400" dirty="0"/>
              <a:t>Puede ser por largo, mediano o corto plazo. </a:t>
            </a:r>
          </a:p>
          <a:p>
            <a:pPr lvl="1"/>
            <a:r>
              <a:rPr lang="es-ES" altLang="es-UY" sz="2400" dirty="0"/>
              <a:t>De acuerdo al plazo puede diferenciarse entre almacenamiento </a:t>
            </a:r>
            <a:r>
              <a:rPr lang="es-ES" altLang="es-UY" sz="2400" dirty="0" err="1"/>
              <a:t>semi</a:t>
            </a:r>
            <a:r>
              <a:rPr lang="es-ES" altLang="es-UY" sz="2400" dirty="0"/>
              <a:t>-permanente o de distribución.</a:t>
            </a:r>
          </a:p>
          <a:p>
            <a:endParaRPr lang="es-UY" dirty="0"/>
          </a:p>
        </p:txBody>
      </p:sp>
    </p:spTree>
    <p:extLst>
      <p:ext uri="{BB962C8B-B14F-4D97-AF65-F5344CB8AC3E}">
        <p14:creationId xmlns:p14="http://schemas.microsoft.com/office/powerpoint/2010/main" val="20386922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altLang="es-UY" dirty="0"/>
              <a:t>Funciones del sistema de almacenamiento</a:t>
            </a:r>
            <a:endParaRPr lang="es-UY" dirty="0"/>
          </a:p>
        </p:txBody>
      </p:sp>
      <p:sp>
        <p:nvSpPr>
          <p:cNvPr id="3" name="2 Marcador de contenido"/>
          <p:cNvSpPr>
            <a:spLocks noGrp="1"/>
          </p:cNvSpPr>
          <p:nvPr>
            <p:ph idx="1"/>
          </p:nvPr>
        </p:nvSpPr>
        <p:spPr/>
        <p:txBody>
          <a:bodyPr/>
          <a:lstStyle/>
          <a:p>
            <a:r>
              <a:rPr lang="es-ES" altLang="es-UY" dirty="0"/>
              <a:t>Consolidación;</a:t>
            </a:r>
            <a:r>
              <a:rPr lang="es-ES" altLang="es-UY" sz="2400" dirty="0"/>
              <a:t> </a:t>
            </a:r>
          </a:p>
          <a:p>
            <a:pPr lvl="1"/>
            <a:r>
              <a:rPr lang="es-ES" altLang="es-UY" sz="2400" dirty="0"/>
              <a:t>la mayoría de los productos no se transportan en las cantidades necesarias como para optimizar los costos de transporte. </a:t>
            </a:r>
          </a:p>
          <a:p>
            <a:pPr lvl="1"/>
            <a:r>
              <a:rPr lang="es-ES" altLang="es-UY" sz="2400" dirty="0"/>
              <a:t>Se consolida en almacenes para reducir costo de flete y compensar los aumentos de costo asociados.</a:t>
            </a:r>
          </a:p>
          <a:p>
            <a:pPr lvl="1"/>
            <a:r>
              <a:rPr lang="es-ES" altLang="es-UY" sz="2400" dirty="0"/>
              <a:t>Los almacenes pueden estar volcados más hacia almacenamiento </a:t>
            </a:r>
            <a:r>
              <a:rPr lang="es-ES" altLang="es-UY" sz="2400" dirty="0" err="1"/>
              <a:t>semi</a:t>
            </a:r>
            <a:r>
              <a:rPr lang="es-ES" altLang="es-UY" sz="2400" dirty="0"/>
              <a:t>-permanente o por el contrario, hacia un simple </a:t>
            </a:r>
            <a:r>
              <a:rPr lang="es-ES" altLang="es-UY" sz="2400" i="1" dirty="0" err="1"/>
              <a:t>cross-docking</a:t>
            </a:r>
            <a:r>
              <a:rPr lang="es-ES" altLang="es-UY" sz="2400" dirty="0"/>
              <a:t>.</a:t>
            </a:r>
          </a:p>
          <a:p>
            <a:endParaRPr lang="es-UY" dirty="0"/>
          </a:p>
        </p:txBody>
      </p:sp>
    </p:spTree>
    <p:extLst>
      <p:ext uri="{BB962C8B-B14F-4D97-AF65-F5344CB8AC3E}">
        <p14:creationId xmlns:p14="http://schemas.microsoft.com/office/powerpoint/2010/main" val="39694693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altLang="es-UY" dirty="0"/>
              <a:t>Funciones del sistema de almacenamiento</a:t>
            </a:r>
            <a:endParaRPr lang="es-UY" dirty="0"/>
          </a:p>
        </p:txBody>
      </p:sp>
      <p:sp>
        <p:nvSpPr>
          <p:cNvPr id="3" name="2 Marcador de contenido"/>
          <p:cNvSpPr>
            <a:spLocks noGrp="1"/>
          </p:cNvSpPr>
          <p:nvPr>
            <p:ph idx="1"/>
          </p:nvPr>
        </p:nvSpPr>
        <p:spPr/>
        <p:txBody>
          <a:bodyPr/>
          <a:lstStyle/>
          <a:p>
            <a:pPr>
              <a:lnSpc>
                <a:spcPct val="90000"/>
              </a:lnSpc>
            </a:pPr>
            <a:r>
              <a:rPr lang="es-ES" altLang="es-UY" sz="2800" dirty="0"/>
              <a:t>Carga fraccionada (</a:t>
            </a:r>
            <a:r>
              <a:rPr lang="es-ES" altLang="es-UY" sz="2800" i="1" dirty="0"/>
              <a:t>break-</a:t>
            </a:r>
            <a:r>
              <a:rPr lang="es-ES" altLang="es-UY" sz="2800" i="1" dirty="0" err="1"/>
              <a:t>bulk</a:t>
            </a:r>
            <a:r>
              <a:rPr lang="es-ES" altLang="es-UY" sz="2800" dirty="0"/>
              <a:t>);</a:t>
            </a:r>
          </a:p>
          <a:p>
            <a:pPr lvl="1">
              <a:lnSpc>
                <a:spcPct val="90000"/>
              </a:lnSpc>
            </a:pPr>
            <a:r>
              <a:rPr lang="es-ES" altLang="es-UY" sz="2400" dirty="0"/>
              <a:t>Esta función es la complementaria de la de consolidación</a:t>
            </a:r>
          </a:p>
          <a:p>
            <a:pPr lvl="1">
              <a:lnSpc>
                <a:spcPct val="90000"/>
              </a:lnSpc>
            </a:pPr>
            <a:r>
              <a:rPr lang="es-ES" altLang="es-UY" sz="2400" dirty="0"/>
              <a:t>Es común para cuando las cantidades solicitadas no completan la unidad de transporte o cuando las distancias entre cliente y fábrica son grandes.</a:t>
            </a:r>
          </a:p>
          <a:p>
            <a:pPr>
              <a:lnSpc>
                <a:spcPct val="90000"/>
              </a:lnSpc>
            </a:pPr>
            <a:r>
              <a:rPr lang="es-ES" altLang="es-UY" sz="2800" dirty="0"/>
              <a:t>Mezcla</a:t>
            </a:r>
          </a:p>
          <a:p>
            <a:pPr lvl="1">
              <a:lnSpc>
                <a:spcPct val="90000"/>
              </a:lnSpc>
            </a:pPr>
            <a:r>
              <a:rPr lang="es-ES" altLang="es-UY" sz="2400" dirty="0"/>
              <a:t>Típico caso de empresas distribuidoras. </a:t>
            </a:r>
          </a:p>
          <a:p>
            <a:pPr lvl="1">
              <a:lnSpc>
                <a:spcPct val="90000"/>
              </a:lnSpc>
            </a:pPr>
            <a:r>
              <a:rPr lang="es-ES" altLang="es-UY" sz="2400" dirty="0"/>
              <a:t>Hay varias empresas productoras y varios clientes. Sin punto de mezcla, los clientes deberían abastecerse directamente desde cada productora.</a:t>
            </a:r>
          </a:p>
          <a:p>
            <a:pPr marL="0" indent="0">
              <a:buNone/>
            </a:pPr>
            <a:endParaRPr lang="es-UY" dirty="0"/>
          </a:p>
        </p:txBody>
      </p:sp>
    </p:spTree>
    <p:extLst>
      <p:ext uri="{BB962C8B-B14F-4D97-AF65-F5344CB8AC3E}">
        <p14:creationId xmlns:p14="http://schemas.microsoft.com/office/powerpoint/2010/main" val="259322616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19429</TotalTime>
  <Words>2806</Words>
  <Application>Microsoft Office PowerPoint</Application>
  <PresentationFormat>Presentación en pantalla (4:3)</PresentationFormat>
  <Paragraphs>227</Paragraphs>
  <Slides>43</Slides>
  <Notes>1</Notes>
  <HiddenSlides>2</HiddenSlides>
  <MMClips>0</MMClips>
  <ScaleCrop>false</ScaleCrop>
  <HeadingPairs>
    <vt:vector size="4" baseType="variant">
      <vt:variant>
        <vt:lpstr>Tema</vt:lpstr>
      </vt:variant>
      <vt:variant>
        <vt:i4>1</vt:i4>
      </vt:variant>
      <vt:variant>
        <vt:lpstr>Títulos de diapositiva</vt:lpstr>
      </vt:variant>
      <vt:variant>
        <vt:i4>43</vt:i4>
      </vt:variant>
    </vt:vector>
  </HeadingPairs>
  <TitlesOfParts>
    <vt:vector size="44" baseType="lpstr">
      <vt:lpstr>Tema de Office</vt:lpstr>
      <vt:lpstr>Material Logística</vt:lpstr>
      <vt:lpstr>Rol Estratégico</vt:lpstr>
      <vt:lpstr>Necesidad de sistema de almacenamiento</vt:lpstr>
      <vt:lpstr>Concepto de Logística Integral</vt:lpstr>
      <vt:lpstr>Razones para almacenar</vt:lpstr>
      <vt:lpstr>Funciones del sistema de almacenamiento</vt:lpstr>
      <vt:lpstr>Funciones del sistema de almacenamiento</vt:lpstr>
      <vt:lpstr>Funciones del sistema de almacenamiento</vt:lpstr>
      <vt:lpstr>Funciones del sistema de almacenamiento</vt:lpstr>
      <vt:lpstr>Funciones del manejo de materiales</vt:lpstr>
      <vt:lpstr>Funciones del manejo de materiales</vt:lpstr>
      <vt:lpstr>Funciones del manejo de materiales</vt:lpstr>
      <vt:lpstr>Sistema Centralizado – descentralizado de Depósitos</vt:lpstr>
      <vt:lpstr>Sistema Centralizado – descentralizado de Depósitos</vt:lpstr>
      <vt:lpstr>Criterios de selección de los equipos de manipulación, estiba y picking</vt:lpstr>
      <vt:lpstr>Presentación de PowerPoint</vt:lpstr>
      <vt:lpstr>Presentación de PowerPoint</vt:lpstr>
      <vt:lpstr>Presentación de PowerPoint</vt:lpstr>
      <vt:lpstr>Presentación de PowerPoint</vt:lpstr>
      <vt:lpstr>B) Picking por Zona</vt:lpstr>
      <vt:lpstr>C) Picking por Lotes (batch)</vt:lpstr>
      <vt:lpstr>d) Picking por Zona en Lotes (batch)</vt:lpstr>
      <vt:lpstr>Popularidad</vt:lpstr>
      <vt:lpstr>Popularidad</vt:lpstr>
      <vt:lpstr>Sistemas de almacenaje </vt:lpstr>
      <vt:lpstr>Volumetría</vt:lpstr>
      <vt:lpstr>Las características particulares de ellos son</vt:lpstr>
      <vt:lpstr>Ubicación y acceso a las estibas</vt:lpstr>
      <vt:lpstr>Sistemas de ubicación y ordenamiento</vt:lpstr>
      <vt:lpstr>Sistemas ordenados</vt:lpstr>
      <vt:lpstr>Sistemas de orden en las entradas y salidas de un mismo artículo </vt:lpstr>
      <vt:lpstr>Ejemplos de un sistema de Ubicación Inteligente</vt:lpstr>
      <vt:lpstr>Presentación de PowerPoint</vt:lpstr>
      <vt:lpstr>Sistemas de almacenaje </vt:lpstr>
      <vt:lpstr>Según la organización del almacenaje</vt:lpstr>
      <vt:lpstr>Según el flujo de entrada/salida </vt:lpstr>
      <vt:lpstr>Gestión informatizada de almacenes</vt:lpstr>
      <vt:lpstr>Ejemplos de un sistema de Ubicación Inteligente</vt:lpstr>
      <vt:lpstr>Gestión informatizada de almacenes</vt:lpstr>
      <vt:lpstr>Catalogación</vt:lpstr>
      <vt:lpstr>Presentación de PowerPoint</vt:lpstr>
      <vt:lpstr>La logística inversa</vt:lpstr>
      <vt:lpstr>Diagrama de bloques de la logística http://www.interempresas.net/Logistica/Articulos/50133-La-logistica-inversa-que-es-y-para-que-sirve.html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Administrador</dc:creator>
  <cp:lastModifiedBy>Varela Fernando</cp:lastModifiedBy>
  <cp:revision>25</cp:revision>
  <dcterms:created xsi:type="dcterms:W3CDTF">2018-04-16T19:50:20Z</dcterms:created>
  <dcterms:modified xsi:type="dcterms:W3CDTF">2018-05-02T18:23:28Z</dcterms:modified>
</cp:coreProperties>
</file>