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0" r:id="rId3"/>
    <p:sldId id="259" r:id="rId4"/>
    <p:sldId id="258" r:id="rId5"/>
    <p:sldId id="257" r:id="rId6"/>
    <p:sldId id="261" r:id="rId7"/>
    <p:sldId id="262" r:id="rId8"/>
    <p:sldId id="263" r:id="rId9"/>
    <p:sldId id="264" r:id="rId10"/>
  </p:sldIdLst>
  <p:sldSz cx="9144000" cy="6858000" type="screen4x3"/>
  <p:notesSz cx="6858000" cy="9144000"/>
  <p:defaultText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UY"/>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BF219A-67B3-42B4-99F9-E950BC7AAC27}" type="datetimeFigureOut">
              <a:rPr lang="es-UY" smtClean="0"/>
              <a:t>19/04/2018</a:t>
            </a:fld>
            <a:endParaRPr lang="es-UY"/>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UY"/>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UY"/>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03E85A-6B0A-4C99-96C9-CC03C65F962B}" type="slidenum">
              <a:rPr lang="es-UY" smtClean="0"/>
              <a:t>‹Nº›</a:t>
            </a:fld>
            <a:endParaRPr lang="es-UY"/>
          </a:p>
        </p:txBody>
      </p:sp>
    </p:spTree>
    <p:extLst>
      <p:ext uri="{BB962C8B-B14F-4D97-AF65-F5344CB8AC3E}">
        <p14:creationId xmlns:p14="http://schemas.microsoft.com/office/powerpoint/2010/main" val="2767854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UY" dirty="0"/>
          </a:p>
        </p:txBody>
      </p:sp>
      <p:sp>
        <p:nvSpPr>
          <p:cNvPr id="4" name="3 Marcador de número de diapositiva"/>
          <p:cNvSpPr>
            <a:spLocks noGrp="1"/>
          </p:cNvSpPr>
          <p:nvPr>
            <p:ph type="sldNum" sz="quarter" idx="10"/>
          </p:nvPr>
        </p:nvSpPr>
        <p:spPr/>
        <p:txBody>
          <a:bodyPr/>
          <a:lstStyle/>
          <a:p>
            <a:fld id="{3E03E85A-6B0A-4C99-96C9-CC03C65F962B}" type="slidenum">
              <a:rPr lang="es-UY" smtClean="0"/>
              <a:t>6</a:t>
            </a:fld>
            <a:endParaRPr lang="es-UY"/>
          </a:p>
        </p:txBody>
      </p:sp>
    </p:spTree>
    <p:extLst>
      <p:ext uri="{BB962C8B-B14F-4D97-AF65-F5344CB8AC3E}">
        <p14:creationId xmlns:p14="http://schemas.microsoft.com/office/powerpoint/2010/main" val="1154965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UY" dirty="0"/>
          </a:p>
        </p:txBody>
      </p:sp>
      <p:sp>
        <p:nvSpPr>
          <p:cNvPr id="4" name="3 Marcador de número de diapositiva"/>
          <p:cNvSpPr>
            <a:spLocks noGrp="1"/>
          </p:cNvSpPr>
          <p:nvPr>
            <p:ph type="sldNum" sz="quarter" idx="10"/>
          </p:nvPr>
        </p:nvSpPr>
        <p:spPr/>
        <p:txBody>
          <a:bodyPr/>
          <a:lstStyle/>
          <a:p>
            <a:fld id="{3E03E85A-6B0A-4C99-96C9-CC03C65F962B}" type="slidenum">
              <a:rPr lang="es-UY" smtClean="0"/>
              <a:t>7</a:t>
            </a:fld>
            <a:endParaRPr lang="es-UY"/>
          </a:p>
        </p:txBody>
      </p:sp>
    </p:spTree>
    <p:extLst>
      <p:ext uri="{BB962C8B-B14F-4D97-AF65-F5344CB8AC3E}">
        <p14:creationId xmlns:p14="http://schemas.microsoft.com/office/powerpoint/2010/main" val="1475120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UY" dirty="0"/>
          </a:p>
        </p:txBody>
      </p:sp>
      <p:sp>
        <p:nvSpPr>
          <p:cNvPr id="4" name="3 Marcador de número de diapositiva"/>
          <p:cNvSpPr>
            <a:spLocks noGrp="1"/>
          </p:cNvSpPr>
          <p:nvPr>
            <p:ph type="sldNum" sz="quarter" idx="10"/>
          </p:nvPr>
        </p:nvSpPr>
        <p:spPr/>
        <p:txBody>
          <a:bodyPr/>
          <a:lstStyle/>
          <a:p>
            <a:fld id="{3E03E85A-6B0A-4C99-96C9-CC03C65F962B}" type="slidenum">
              <a:rPr lang="es-UY" smtClean="0"/>
              <a:t>9</a:t>
            </a:fld>
            <a:endParaRPr lang="es-UY"/>
          </a:p>
        </p:txBody>
      </p:sp>
    </p:spTree>
    <p:extLst>
      <p:ext uri="{BB962C8B-B14F-4D97-AF65-F5344CB8AC3E}">
        <p14:creationId xmlns:p14="http://schemas.microsoft.com/office/powerpoint/2010/main" val="3197755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UY"/>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UY"/>
          </a:p>
        </p:txBody>
      </p:sp>
      <p:sp>
        <p:nvSpPr>
          <p:cNvPr id="4" name="3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4030718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3580720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UY"/>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736132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3931275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3332725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5" name="4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6" name="5 Marcador de pie de página"/>
          <p:cNvSpPr>
            <a:spLocks noGrp="1"/>
          </p:cNvSpPr>
          <p:nvPr>
            <p:ph type="ftr" sz="quarter" idx="11"/>
          </p:nvPr>
        </p:nvSpPr>
        <p:spPr/>
        <p:txBody>
          <a:bodyPr/>
          <a:lstStyle/>
          <a:p>
            <a:endParaRPr lang="es-UY"/>
          </a:p>
        </p:txBody>
      </p:sp>
      <p:sp>
        <p:nvSpPr>
          <p:cNvPr id="7" name="6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4109543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7" name="6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8" name="7 Marcador de pie de página"/>
          <p:cNvSpPr>
            <a:spLocks noGrp="1"/>
          </p:cNvSpPr>
          <p:nvPr>
            <p:ph type="ftr" sz="quarter" idx="11"/>
          </p:nvPr>
        </p:nvSpPr>
        <p:spPr/>
        <p:txBody>
          <a:bodyPr/>
          <a:lstStyle/>
          <a:p>
            <a:endParaRPr lang="es-UY"/>
          </a:p>
        </p:txBody>
      </p:sp>
      <p:sp>
        <p:nvSpPr>
          <p:cNvPr id="9" name="8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2769158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4" name="3 Marcador de pie de página"/>
          <p:cNvSpPr>
            <a:spLocks noGrp="1"/>
          </p:cNvSpPr>
          <p:nvPr>
            <p:ph type="ftr" sz="quarter" idx="11"/>
          </p:nvPr>
        </p:nvSpPr>
        <p:spPr/>
        <p:txBody>
          <a:bodyPr/>
          <a:lstStyle/>
          <a:p>
            <a:endParaRPr lang="es-UY"/>
          </a:p>
        </p:txBody>
      </p:sp>
      <p:sp>
        <p:nvSpPr>
          <p:cNvPr id="5" name="4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3739578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3" name="2 Marcador de pie de página"/>
          <p:cNvSpPr>
            <a:spLocks noGrp="1"/>
          </p:cNvSpPr>
          <p:nvPr>
            <p:ph type="ftr" sz="quarter" idx="11"/>
          </p:nvPr>
        </p:nvSpPr>
        <p:spPr/>
        <p:txBody>
          <a:bodyPr/>
          <a:lstStyle/>
          <a:p>
            <a:endParaRPr lang="es-UY"/>
          </a:p>
        </p:txBody>
      </p:sp>
      <p:sp>
        <p:nvSpPr>
          <p:cNvPr id="4" name="3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4118730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Y"/>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6" name="5 Marcador de pie de página"/>
          <p:cNvSpPr>
            <a:spLocks noGrp="1"/>
          </p:cNvSpPr>
          <p:nvPr>
            <p:ph type="ftr" sz="quarter" idx="11"/>
          </p:nvPr>
        </p:nvSpPr>
        <p:spPr/>
        <p:txBody>
          <a:bodyPr/>
          <a:lstStyle/>
          <a:p>
            <a:endParaRPr lang="es-UY"/>
          </a:p>
        </p:txBody>
      </p:sp>
      <p:sp>
        <p:nvSpPr>
          <p:cNvPr id="7" name="6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2584856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Y"/>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UY"/>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3F2345-5BD8-47A5-A6A8-1ECB74592251}" type="datetimeFigureOut">
              <a:rPr lang="es-UY" smtClean="0"/>
              <a:t>19/04/2018</a:t>
            </a:fld>
            <a:endParaRPr lang="es-UY"/>
          </a:p>
        </p:txBody>
      </p:sp>
      <p:sp>
        <p:nvSpPr>
          <p:cNvPr id="6" name="5 Marcador de pie de página"/>
          <p:cNvSpPr>
            <a:spLocks noGrp="1"/>
          </p:cNvSpPr>
          <p:nvPr>
            <p:ph type="ftr" sz="quarter" idx="11"/>
          </p:nvPr>
        </p:nvSpPr>
        <p:spPr/>
        <p:txBody>
          <a:bodyPr/>
          <a:lstStyle/>
          <a:p>
            <a:endParaRPr lang="es-UY"/>
          </a:p>
        </p:txBody>
      </p:sp>
      <p:sp>
        <p:nvSpPr>
          <p:cNvPr id="7" name="6 Marcador de número de diapositiva"/>
          <p:cNvSpPr>
            <a:spLocks noGrp="1"/>
          </p:cNvSpPr>
          <p:nvPr>
            <p:ph type="sldNum" sz="quarter" idx="12"/>
          </p:nvPr>
        </p:nvSpPr>
        <p:spPr/>
        <p:txBody>
          <a:bodyPr/>
          <a:lstStyle/>
          <a:p>
            <a:fld id="{6340CEB0-910B-480B-B4C1-AAC54242A590}" type="slidenum">
              <a:rPr lang="es-UY" smtClean="0"/>
              <a:t>‹Nº›</a:t>
            </a:fld>
            <a:endParaRPr lang="es-UY"/>
          </a:p>
        </p:txBody>
      </p:sp>
    </p:spTree>
    <p:extLst>
      <p:ext uri="{BB962C8B-B14F-4D97-AF65-F5344CB8AC3E}">
        <p14:creationId xmlns:p14="http://schemas.microsoft.com/office/powerpoint/2010/main" val="1521862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3F2345-5BD8-47A5-A6A8-1ECB74592251}" type="datetimeFigureOut">
              <a:rPr lang="es-UY" smtClean="0"/>
              <a:t>19/04/2018</a:t>
            </a:fld>
            <a:endParaRPr lang="es-UY"/>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UY"/>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40CEB0-910B-480B-B4C1-AAC54242A590}" type="slidenum">
              <a:rPr lang="es-UY" smtClean="0"/>
              <a:t>‹Nº›</a:t>
            </a:fld>
            <a:endParaRPr lang="es-UY"/>
          </a:p>
        </p:txBody>
      </p:sp>
    </p:spTree>
    <p:extLst>
      <p:ext uri="{BB962C8B-B14F-4D97-AF65-F5344CB8AC3E}">
        <p14:creationId xmlns:p14="http://schemas.microsoft.com/office/powerpoint/2010/main" val="3815496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n.wikipedia.org/wiki/Euro_container" TargetMode="External"/><Relationship Id="rId2" Type="http://schemas.openxmlformats.org/officeDocument/2006/relationships/hyperlink" Target="https://es.wikipedia.org/wiki/Organizaci&#243;nn_Internacional_de_Normalizaci&#243;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s.wikipedia.org/wiki/Twistloc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UY" dirty="0" smtClean="0"/>
              <a:t>Contenedores</a:t>
            </a:r>
            <a:endParaRPr lang="es-UY" dirty="0"/>
          </a:p>
        </p:txBody>
      </p:sp>
      <p:sp>
        <p:nvSpPr>
          <p:cNvPr id="3" name="2 Subtítulo"/>
          <p:cNvSpPr>
            <a:spLocks noGrp="1"/>
          </p:cNvSpPr>
          <p:nvPr>
            <p:ph type="subTitle" idx="1"/>
          </p:nvPr>
        </p:nvSpPr>
        <p:spPr/>
        <p:txBody>
          <a:bodyPr/>
          <a:lstStyle/>
          <a:p>
            <a:r>
              <a:rPr lang="es-UY" dirty="0"/>
              <a:t>Principales tipos y características de contenedor </a:t>
            </a:r>
          </a:p>
        </p:txBody>
      </p:sp>
    </p:spTree>
    <p:extLst>
      <p:ext uri="{BB962C8B-B14F-4D97-AF65-F5344CB8AC3E}">
        <p14:creationId xmlns:p14="http://schemas.microsoft.com/office/powerpoint/2010/main" val="86833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a:p>
        </p:txBody>
      </p:sp>
      <p:sp>
        <p:nvSpPr>
          <p:cNvPr id="3" name="2 Marcador de contenido"/>
          <p:cNvSpPr>
            <a:spLocks noGrp="1"/>
          </p:cNvSpPr>
          <p:nvPr>
            <p:ph idx="1"/>
          </p:nvPr>
        </p:nvSpPr>
        <p:spPr/>
        <p:txBody>
          <a:bodyPr>
            <a:normAutofit fontScale="62500" lnSpcReduction="20000"/>
          </a:bodyPr>
          <a:lstStyle/>
          <a:p>
            <a:r>
              <a:rPr lang="es-UY" dirty="0"/>
              <a:t>Un contenedor o </a:t>
            </a:r>
            <a:r>
              <a:rPr lang="es-UY" dirty="0" err="1"/>
              <a:t>container</a:t>
            </a:r>
            <a:r>
              <a:rPr lang="es-UY" dirty="0"/>
              <a:t> es un recipiente de carga destinado al transporte tanto internacional como nacional mediante las vías marítimas, fluviales terrestres y/o aéreas. El tamaño y forma del mismo varía en función del largo y alto deseados. Aún así la forma y características del mismo están reguladas de acuerdo con la normativa </a:t>
            </a:r>
            <a:r>
              <a:rPr lang="es-UY" dirty="0">
                <a:hlinkClick r:id="rId2"/>
              </a:rPr>
              <a:t>ISO-668:2</a:t>
            </a:r>
            <a:r>
              <a:rPr lang="es-UY" dirty="0"/>
              <a:t> (International </a:t>
            </a:r>
            <a:r>
              <a:rPr lang="es-UY" dirty="0" err="1"/>
              <a:t>Organization</a:t>
            </a:r>
            <a:r>
              <a:rPr lang="es-UY" dirty="0"/>
              <a:t> </a:t>
            </a:r>
            <a:r>
              <a:rPr lang="es-UY" dirty="0" err="1"/>
              <a:t>for</a:t>
            </a:r>
            <a:r>
              <a:rPr lang="es-UY" dirty="0"/>
              <a:t> </a:t>
            </a:r>
            <a:r>
              <a:rPr lang="es-UY" dirty="0" err="1"/>
              <a:t>Standardization</a:t>
            </a:r>
            <a:r>
              <a:rPr lang="es-UY" dirty="0"/>
              <a:t>), por esa razón en algunos lugares también se conoce a los </a:t>
            </a:r>
            <a:r>
              <a:rPr lang="es-UY" dirty="0" err="1"/>
              <a:t>containers</a:t>
            </a:r>
            <a:r>
              <a:rPr lang="es-UY" dirty="0"/>
              <a:t> como contenedores ISO. Esta regulación también facilita la manipulación y adaptación del mismo a las cubiertas de los buques y los espacios de carga de buques y camiones. </a:t>
            </a:r>
          </a:p>
          <a:p>
            <a:r>
              <a:rPr lang="es-UY" dirty="0"/>
              <a:t>De todos modos informar de que actualmente se está contemplando la posibilidad de introducir un conjunto de nuevas medidas y estándares (como los del </a:t>
            </a:r>
            <a:r>
              <a:rPr lang="es-UY" dirty="0" err="1">
                <a:hlinkClick r:id="rId3"/>
              </a:rPr>
              <a:t>eurocontenedor</a:t>
            </a:r>
            <a:r>
              <a:rPr lang="es-UY" dirty="0"/>
              <a:t> destinado a </a:t>
            </a:r>
            <a:r>
              <a:rPr lang="es-UY" dirty="0" err="1"/>
              <a:t>europallets</a:t>
            </a:r>
            <a:r>
              <a:rPr lang="es-UY" dirty="0"/>
              <a:t>), pero por el momento está lejos de asentarse como estándar internacional entre otras razones por la actual configuración de los buques de carga, preparada para las medidas originales. </a:t>
            </a:r>
          </a:p>
          <a:p>
            <a:endParaRPr lang="es-UY" dirty="0"/>
          </a:p>
        </p:txBody>
      </p:sp>
    </p:spTree>
    <p:extLst>
      <p:ext uri="{BB962C8B-B14F-4D97-AF65-F5344CB8AC3E}">
        <p14:creationId xmlns:p14="http://schemas.microsoft.com/office/powerpoint/2010/main" val="2447677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dirty="0"/>
              <a:t>Características de los contenedores</a:t>
            </a:r>
            <a:br>
              <a:rPr lang="es-UY" dirty="0"/>
            </a:br>
            <a:endParaRPr lang="es-UY" dirty="0"/>
          </a:p>
        </p:txBody>
      </p:sp>
      <p:sp>
        <p:nvSpPr>
          <p:cNvPr id="3" name="2 Marcador de contenido"/>
          <p:cNvSpPr>
            <a:spLocks noGrp="1"/>
          </p:cNvSpPr>
          <p:nvPr>
            <p:ph idx="1"/>
          </p:nvPr>
        </p:nvSpPr>
        <p:spPr/>
        <p:txBody>
          <a:bodyPr>
            <a:normAutofit fontScale="55000" lnSpcReduction="20000"/>
          </a:bodyPr>
          <a:lstStyle/>
          <a:p>
            <a:r>
              <a:rPr lang="es-UY" dirty="0"/>
              <a:t>En cuanto a las </a:t>
            </a:r>
            <a:r>
              <a:rPr lang="es-UY" b="1" dirty="0"/>
              <a:t>características de los contenedores</a:t>
            </a:r>
            <a:r>
              <a:rPr lang="es-UY" dirty="0"/>
              <a:t> destacar que suelen estar fabricados principalmente de acero corten, pero también los hay de aluminio y algunos otros de madera contrachapada reforzados con fibra de vidrio. En la mayor parte de los casos, el suelo es de madera, aunque existen ejemplares recientes donde el suelo es de bambú. Interiormente llevan un recubrimiento especial anti-humedad, previsto para evitar las humedades e incumbencias del tiempo a lo largo del trayecto. Otra característica distintiva de cualquier contenedor es que cuentan con unos enganches en cada esquina (</a:t>
            </a:r>
            <a:r>
              <a:rPr lang="es-UY" dirty="0" err="1">
                <a:hlinkClick r:id="rId2"/>
              </a:rPr>
              <a:t>twistlocks</a:t>
            </a:r>
            <a:r>
              <a:rPr lang="es-UY" dirty="0"/>
              <a:t>) que permiten ser enganchados por grúas especiales, así como su </a:t>
            </a:r>
            <a:r>
              <a:rPr lang="es-UY" dirty="0" err="1"/>
              <a:t>trincaje</a:t>
            </a:r>
            <a:r>
              <a:rPr lang="es-UY" dirty="0"/>
              <a:t> tanto en barcos como en camiones. </a:t>
            </a:r>
          </a:p>
          <a:p>
            <a:r>
              <a:rPr lang="es-UY" dirty="0"/>
              <a:t>En cuanto a la </a:t>
            </a:r>
            <a:r>
              <a:rPr lang="es-UY" b="1" dirty="0"/>
              <a:t>identificación</a:t>
            </a:r>
            <a:r>
              <a:rPr lang="es-UY" dirty="0"/>
              <a:t> informar que lógicamente todos los contenedores llevan una identificación alfanumérica para hacer seguimientos y evitar su pérdida. Estos códigos suelen ser cuatro letras y siete números. A modo de ejemplo: MSCU 150670 4. </a:t>
            </a:r>
          </a:p>
          <a:p>
            <a:r>
              <a:rPr lang="es-UY" dirty="0"/>
              <a:t>La </a:t>
            </a:r>
            <a:r>
              <a:rPr lang="es-UY" b="1" dirty="0"/>
              <a:t>carga máxima</a:t>
            </a:r>
            <a:r>
              <a:rPr lang="es-UY" dirty="0"/>
              <a:t> de un contenedor varía generalmente según la naviera encargada de realizar el transporte y el tipo de contenedor. Los contenedores más normalizados internacionalmente de 20 pies tienen un peso bruto máximo de unas 29 toneladas – incluyendo la carga más el peso del propio contenedor - y los más grandes de 40 pies tienen un peso bruto máximo de 32 toneladas. </a:t>
            </a:r>
          </a:p>
        </p:txBody>
      </p:sp>
    </p:spTree>
    <p:extLst>
      <p:ext uri="{BB962C8B-B14F-4D97-AF65-F5344CB8AC3E}">
        <p14:creationId xmlns:p14="http://schemas.microsoft.com/office/powerpoint/2010/main" val="1027973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dirty="0"/>
              <a:t>Tipos de </a:t>
            </a:r>
            <a:r>
              <a:rPr lang="es-UY" dirty="0" err="1"/>
              <a:t>container</a:t>
            </a:r>
            <a:r>
              <a:rPr lang="es-UY" dirty="0"/>
              <a:t/>
            </a:r>
            <a:br>
              <a:rPr lang="es-UY" dirty="0"/>
            </a:br>
            <a:endParaRPr lang="es-UY" dirty="0"/>
          </a:p>
        </p:txBody>
      </p:sp>
      <p:sp>
        <p:nvSpPr>
          <p:cNvPr id="3" name="2 Marcador de contenido"/>
          <p:cNvSpPr>
            <a:spLocks noGrp="1"/>
          </p:cNvSpPr>
          <p:nvPr>
            <p:ph idx="1"/>
          </p:nvPr>
        </p:nvSpPr>
        <p:spPr/>
        <p:txBody>
          <a:bodyPr>
            <a:normAutofit fontScale="40000" lnSpcReduction="20000"/>
          </a:bodyPr>
          <a:lstStyle/>
          <a:p>
            <a:pPr lvl="0"/>
            <a:r>
              <a:rPr lang="es-UY" b="1" dirty="0" err="1"/>
              <a:t>Dry</a:t>
            </a:r>
            <a:r>
              <a:rPr lang="es-UY" b="1" dirty="0"/>
              <a:t> Van</a:t>
            </a:r>
            <a:r>
              <a:rPr lang="es-UY" dirty="0"/>
              <a:t> : son los contenedores estándar. Cerrados herméticamente y sin refrigeración o ventilación. </a:t>
            </a:r>
          </a:p>
          <a:p>
            <a:pPr lvl="0"/>
            <a:r>
              <a:rPr lang="es-UY" b="1" dirty="0"/>
              <a:t>Metálicos</a:t>
            </a:r>
            <a:r>
              <a:rPr lang="es-UY" dirty="0"/>
              <a:t> : como los estándar, pero sin cerrar herméticamente y sin refrigeración. Empleados comúnmente para el transporte de residuos y basuras por carretera. </a:t>
            </a:r>
          </a:p>
          <a:p>
            <a:pPr lvl="0"/>
            <a:r>
              <a:rPr lang="es-UY" b="1" dirty="0"/>
              <a:t>High Cube</a:t>
            </a:r>
            <a:r>
              <a:rPr lang="es-UY" dirty="0"/>
              <a:t> : contenedores estándar mayoritariamente de 40 pies; su característica principal es su </a:t>
            </a:r>
            <a:r>
              <a:rPr lang="es-UY" dirty="0" err="1"/>
              <a:t>sobrealtura</a:t>
            </a:r>
            <a:r>
              <a:rPr lang="es-UY" dirty="0"/>
              <a:t> (9,6 pies). </a:t>
            </a:r>
          </a:p>
          <a:p>
            <a:pPr lvl="0"/>
            <a:r>
              <a:rPr lang="es-UY" b="1" dirty="0" err="1"/>
              <a:t>Reefer</a:t>
            </a:r>
            <a:r>
              <a:rPr lang="es-UY" dirty="0"/>
              <a:t> : Contenedores refrigerados, ya sea de 40 o 20 pies, pero que cuentan con un sistema de conservación de frío o calor y termostato. Deben ir conectados en el buque y en la terminal, incluso en el camión si fuese posible o en un generador externo, funcionan bajo corriente trifásica. </a:t>
            </a:r>
          </a:p>
          <a:p>
            <a:pPr lvl="0"/>
            <a:r>
              <a:rPr lang="es-UY" b="1" dirty="0"/>
              <a:t>Open Top</a:t>
            </a:r>
            <a:r>
              <a:rPr lang="es-UY" dirty="0"/>
              <a:t> : de las mismas medidas que los anteriores, pero abiertos por la parte de arriba. Puede sobresalir la mercancía pero, en ese caso, se pagan suplementos en función de cuánta carga haya dejado de cargarse por este exceso. </a:t>
            </a:r>
          </a:p>
          <a:p>
            <a:pPr lvl="0"/>
            <a:r>
              <a:rPr lang="es-UY" b="1" dirty="0"/>
              <a:t>Flat Rack</a:t>
            </a:r>
            <a:r>
              <a:rPr lang="es-UY" dirty="0"/>
              <a:t> : carecen también de paredes laterales e incluso, según casos, de paredes delanteras y posteriores. Se emplean para cargas atípicas y pagan suplementos de la misma manera que los open top. </a:t>
            </a:r>
          </a:p>
          <a:p>
            <a:pPr lvl="0"/>
            <a:r>
              <a:rPr lang="es-UY" b="1" dirty="0"/>
              <a:t>Open </a:t>
            </a:r>
            <a:r>
              <a:rPr lang="es-UY" b="1" dirty="0" err="1"/>
              <a:t>Side</a:t>
            </a:r>
            <a:r>
              <a:rPr lang="es-UY" dirty="0"/>
              <a:t> : su mayor característica es que es abierto en uno de sus lados, sus medidas son de 20 o 40 pies. Se utiliza para cargas de mayores dimensiones en longitud que no se pueden cargar por la puerta del contenedor. </a:t>
            </a:r>
          </a:p>
          <a:p>
            <a:pPr lvl="0"/>
            <a:r>
              <a:rPr lang="es-UY" b="1" dirty="0" err="1"/>
              <a:t>Tank</a:t>
            </a:r>
            <a:r>
              <a:rPr lang="es-UY" b="1" dirty="0"/>
              <a:t> o Contenedor cisterna</a:t>
            </a:r>
            <a:r>
              <a:rPr lang="es-UY" dirty="0"/>
              <a:t> : para transportes de líquidos a granel. Se trata de una cisterna contenida dentro de una serie de vigas de acero que delimitan un ortoedro cuyas dimensiones son equivalentes a las de un </a:t>
            </a:r>
            <a:r>
              <a:rPr lang="es-UY" dirty="0" err="1"/>
              <a:t>dry</a:t>
            </a:r>
            <a:r>
              <a:rPr lang="es-UY" dirty="0"/>
              <a:t> van. De esta forma, la cisterna disfruta de las ventajas inherentes a un contenedor: pueden apilarse y viajar en cualquiera de los medios de transporte típicos del transporte intermodal. </a:t>
            </a:r>
          </a:p>
          <a:p>
            <a:r>
              <a:rPr lang="es-UY" b="1" dirty="0" err="1"/>
              <a:t>Flexi-Tank</a:t>
            </a:r>
            <a:r>
              <a:rPr lang="es-UY" dirty="0"/>
              <a:t> : para transportes de líquidos a granel. Suponen una alternativa al contenedor cisterna. Un </a:t>
            </a:r>
            <a:r>
              <a:rPr lang="es-UY" dirty="0" err="1"/>
              <a:t>flexi-tank</a:t>
            </a:r>
            <a:r>
              <a:rPr lang="es-UY" dirty="0"/>
              <a:t> consiste en un contenedor estándar (</a:t>
            </a:r>
            <a:r>
              <a:rPr lang="es-UY" dirty="0" err="1"/>
              <a:t>dry</a:t>
            </a:r>
            <a:r>
              <a:rPr lang="es-UY" dirty="0"/>
              <a:t> van), normalmente de 20 pies, en cuyo interior se fija un depósito flexible de polietileno de un solo uso denominado </a:t>
            </a:r>
            <a:r>
              <a:rPr lang="es-UY" dirty="0" err="1"/>
              <a:t>flexibag</a:t>
            </a:r>
            <a:r>
              <a:rPr lang="es-UY" dirty="0"/>
              <a:t>.</a:t>
            </a:r>
          </a:p>
        </p:txBody>
      </p:sp>
    </p:spTree>
    <p:extLst>
      <p:ext uri="{BB962C8B-B14F-4D97-AF65-F5344CB8AC3E}">
        <p14:creationId xmlns:p14="http://schemas.microsoft.com/office/powerpoint/2010/main" val="2925082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56300" y="1600200"/>
            <a:ext cx="6031399"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1522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Contenedores</a:t>
            </a:r>
            <a:endParaRPr lang="es-UY" dirty="0"/>
          </a:p>
        </p:txBody>
      </p:sp>
      <p:sp>
        <p:nvSpPr>
          <p:cNvPr id="3" name="2 Marcador de contenido"/>
          <p:cNvSpPr>
            <a:spLocks noGrp="1"/>
          </p:cNvSpPr>
          <p:nvPr>
            <p:ph idx="1"/>
          </p:nvPr>
        </p:nvSpPr>
        <p:spPr/>
        <p:txBody>
          <a:bodyPr/>
          <a:lstStyle/>
          <a:p>
            <a:endParaRPr lang="es-UY"/>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342" t="31439" r="44247" b="10836"/>
          <a:stretch/>
        </p:blipFill>
        <p:spPr bwMode="auto">
          <a:xfrm>
            <a:off x="179512" y="188640"/>
            <a:ext cx="8659688" cy="6480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9693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a:p>
        </p:txBody>
      </p:sp>
      <p:sp>
        <p:nvSpPr>
          <p:cNvPr id="3" name="2 Marcador de contenido"/>
          <p:cNvSpPr>
            <a:spLocks noGrp="1"/>
          </p:cNvSpPr>
          <p:nvPr>
            <p:ph idx="1"/>
          </p:nvPr>
        </p:nvSpPr>
        <p:spPr/>
        <p:txBody>
          <a:bodyPr/>
          <a:lstStyle/>
          <a:p>
            <a:endParaRPr lang="es-UY"/>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6148" t="27498" r="14146" b="11650"/>
          <a:stretch/>
        </p:blipFill>
        <p:spPr bwMode="auto">
          <a:xfrm>
            <a:off x="402770" y="260648"/>
            <a:ext cx="8345693" cy="6208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7594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a:p>
        </p:txBody>
      </p:sp>
      <p:pic>
        <p:nvPicPr>
          <p:cNvPr id="307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5437" t="25976" r="44398" b="11730"/>
          <a:stretch/>
        </p:blipFill>
        <p:spPr bwMode="auto">
          <a:xfrm>
            <a:off x="395536" y="260648"/>
            <a:ext cx="8136904" cy="6235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9909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a:p>
        </p:txBody>
      </p:sp>
      <p:sp>
        <p:nvSpPr>
          <p:cNvPr id="3" name="2 Marcador de contenido"/>
          <p:cNvSpPr>
            <a:spLocks noGrp="1"/>
          </p:cNvSpPr>
          <p:nvPr>
            <p:ph idx="1"/>
          </p:nvPr>
        </p:nvSpPr>
        <p:spPr/>
        <p:txBody>
          <a:bodyPr/>
          <a:lstStyle/>
          <a:p>
            <a:endParaRPr lang="es-UY"/>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6017" t="26683" r="14065" b="14917"/>
          <a:stretch/>
        </p:blipFill>
        <p:spPr bwMode="auto">
          <a:xfrm>
            <a:off x="323528" y="58528"/>
            <a:ext cx="8568952" cy="632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466609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18648</TotalTime>
  <Words>778</Words>
  <Application>Microsoft Office PowerPoint</Application>
  <PresentationFormat>Presentación en pantalla (4:3)</PresentationFormat>
  <Paragraphs>22</Paragraphs>
  <Slides>9</Slides>
  <Notes>3</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Tema de Office</vt:lpstr>
      <vt:lpstr>Contenedores</vt:lpstr>
      <vt:lpstr>Presentación de PowerPoint</vt:lpstr>
      <vt:lpstr>Características de los contenedores </vt:lpstr>
      <vt:lpstr>Tipos de container </vt:lpstr>
      <vt:lpstr>Presentación de PowerPoint</vt:lpstr>
      <vt:lpstr>Contenedores</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Contenedores</dc:title>
  <dc:creator>Administrador</dc:creator>
  <cp:lastModifiedBy>Varela Fernando</cp:lastModifiedBy>
  <cp:revision>3</cp:revision>
  <dcterms:created xsi:type="dcterms:W3CDTF">2018-04-16T19:41:56Z</dcterms:created>
  <dcterms:modified xsi:type="dcterms:W3CDTF">2018-05-02T18:26:57Z</dcterms:modified>
</cp:coreProperties>
</file>